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23"/>
  </p:notesMasterIdLst>
  <p:sldIdLst>
    <p:sldId id="347" r:id="rId2"/>
    <p:sldId id="293" r:id="rId3"/>
    <p:sldId id="356" r:id="rId4"/>
    <p:sldId id="296" r:id="rId5"/>
    <p:sldId id="258" r:id="rId6"/>
    <p:sldId id="292" r:id="rId7"/>
    <p:sldId id="297" r:id="rId8"/>
    <p:sldId id="357" r:id="rId9"/>
    <p:sldId id="299" r:id="rId10"/>
    <p:sldId id="305" r:id="rId11"/>
    <p:sldId id="358" r:id="rId12"/>
    <p:sldId id="359" r:id="rId13"/>
    <p:sldId id="301" r:id="rId14"/>
    <p:sldId id="360" r:id="rId15"/>
    <p:sldId id="265" r:id="rId16"/>
    <p:sldId id="361" r:id="rId17"/>
    <p:sldId id="362" r:id="rId18"/>
    <p:sldId id="363" r:id="rId19"/>
    <p:sldId id="355" r:id="rId20"/>
    <p:sldId id="350" r:id="rId21"/>
    <p:sldId id="259" r:id="rId22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5B7"/>
    <a:srgbClr val="1F3A60"/>
    <a:srgbClr val="5C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54BFF-737E-4CD1-82BA-EA3C2CE2C28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E692-3191-4060-9592-0AEFF226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1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3C5A-4096-4DFD-A6DA-71DCAA076A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3C5A-4096-4DFD-A6DA-71DCAA076A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0063" y="735013"/>
            <a:ext cx="6500812" cy="36576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28" y="3375908"/>
            <a:ext cx="10757781" cy="111628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2128" y="1588670"/>
            <a:ext cx="10757781" cy="169223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2128" y="4388782"/>
            <a:ext cx="10045589" cy="11162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702129" y="2601544"/>
            <a:ext cx="10045588" cy="169223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24395" y="1684309"/>
            <a:ext cx="527264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22670" y="1684309"/>
            <a:ext cx="524889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59740"/>
            <a:ext cx="5272644" cy="53152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2670" y="1659741"/>
            <a:ext cx="5248894" cy="51823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24395" y="2348770"/>
            <a:ext cx="527264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222670" y="2348770"/>
            <a:ext cx="524889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8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107" y="548005"/>
            <a:ext cx="6654807" cy="4924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27447" y="2275113"/>
            <a:ext cx="4047631" cy="3197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527447" y="548005"/>
            <a:ext cx="4047631" cy="1558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4712-431F-4292-9898-856BD3C459D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dmark Splash">
    <p:bg>
      <p:bgPr>
        <a:solidFill>
          <a:srgbClr val="397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6" y="1854159"/>
            <a:ext cx="3499568" cy="31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395" y="365126"/>
            <a:ext cx="10747169" cy="1137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84309"/>
            <a:ext cx="10747169" cy="400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82" y="6311411"/>
            <a:ext cx="88463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6874712-431F-4292-9898-856BD3C459D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1099" y="6311410"/>
            <a:ext cx="639667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95" y="6311410"/>
            <a:ext cx="52329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7C98645E-84CC-45CB-BDD3-E5BF3EE55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  <a:solidFill>
            <a:srgbClr val="1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905500"/>
            <a:ext cx="12192000" cy="123825"/>
          </a:xfrm>
          <a:prstGeom prst="rect">
            <a:avLst/>
          </a:prstGeom>
          <a:solidFill>
            <a:srgbClr val="39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9" y="6349150"/>
            <a:ext cx="1955725" cy="2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975B7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3A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3A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A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ocurement@citadel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favor@citadel.edu" TargetMode="External"/><Relationship Id="rId7" Type="http://schemas.openxmlformats.org/officeDocument/2006/relationships/hyperlink" Target="mailto:AP@citade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Vendor_Maintenance@citadel.edu" TargetMode="External"/><Relationship Id="rId5" Type="http://schemas.openxmlformats.org/officeDocument/2006/relationships/hyperlink" Target="mailto:jdeluca@citadel.edu" TargetMode="External"/><Relationship Id="rId4" Type="http://schemas.openxmlformats.org/officeDocument/2006/relationships/hyperlink" Target="mailto:lmerrike@citade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007" y="760861"/>
            <a:ext cx="10528184" cy="1829761"/>
          </a:xfrm>
        </p:spPr>
        <p:txBody>
          <a:bodyPr/>
          <a:lstStyle/>
          <a:p>
            <a:r>
              <a:rPr lang="en-US" dirty="0"/>
              <a:t>Basic Purchasing</a:t>
            </a:r>
          </a:p>
        </p:txBody>
      </p:sp>
    </p:spTree>
    <p:extLst>
      <p:ext uri="{BB962C8B-B14F-4D97-AF65-F5344CB8AC3E}">
        <p14:creationId xmlns:p14="http://schemas.microsoft.com/office/powerpoint/2010/main" val="35676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Sole Source or Emergency justification </a:t>
            </a:r>
            <a:r>
              <a:rPr lang="en-US" b="1" u="sng" dirty="0"/>
              <a:t>may</a:t>
            </a:r>
            <a:r>
              <a:rPr lang="en-US" dirty="0"/>
              <a:t> be approved on a case by case basis</a:t>
            </a:r>
          </a:p>
          <a:p>
            <a:pPr lvl="1"/>
            <a:r>
              <a:rPr lang="en-US" dirty="0"/>
              <a:t>Must clearly explain why the specific item/service is required</a:t>
            </a:r>
          </a:p>
          <a:p>
            <a:pPr lvl="1"/>
            <a:r>
              <a:rPr lang="en-US" dirty="0"/>
              <a:t>Evidence required that explains why no other source is acceptable</a:t>
            </a:r>
          </a:p>
          <a:p>
            <a:pPr lvl="1"/>
            <a:r>
              <a:rPr lang="en-US" dirty="0"/>
              <a:t>Details of the emergency circumstance explained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Limited exemptions exist from the State Procurement Code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Competition requirements are already satisfied if an existing, competitively awarded contract is in place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Requests may NOT be split into multiple smaller requests to avoid the bidding requirements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019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73930-7AB5-B7E7-DCFF-E3105D0F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Request for Quotes (RFQ) is issued for basic commodities or simple services when the cost will not exceed $100,000</a:t>
            </a:r>
          </a:p>
          <a:p>
            <a:pPr lvl="1"/>
            <a:r>
              <a:rPr lang="en-US" altLang="en-US" dirty="0"/>
              <a:t>Simplified version of the bid invitation</a:t>
            </a:r>
          </a:p>
          <a:p>
            <a:pPr lvl="1"/>
            <a:r>
              <a:rPr lang="en-US" altLang="en-US" dirty="0"/>
              <a:t>Awarded to the lowest responsive and responsible offeror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Invitation for Bids (IFB) is issued for specific commodities or simple  service projects with a clearly defined set of requirements</a:t>
            </a:r>
          </a:p>
          <a:p>
            <a:pPr lvl="1"/>
            <a:r>
              <a:rPr lang="en-US" altLang="en-US" dirty="0"/>
              <a:t>Single step process to find best pricing</a:t>
            </a:r>
          </a:p>
          <a:p>
            <a:pPr lvl="1"/>
            <a:r>
              <a:rPr lang="en-US" altLang="en-US" dirty="0"/>
              <a:t>Awarded to the lowest responsive and responsible offeror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Request for Proposals (RFP) is generally issued for complex services or when the desired result is known, but not the means of achieving that end</a:t>
            </a:r>
          </a:p>
          <a:p>
            <a:pPr lvl="1"/>
            <a:r>
              <a:rPr lang="en-US" altLang="en-US" dirty="0"/>
              <a:t>Requires a full evaluation of multiple criteria that are clearly laid out in the  RFP document</a:t>
            </a:r>
          </a:p>
          <a:p>
            <a:pPr lvl="1"/>
            <a:r>
              <a:rPr lang="en-US" altLang="en-US" dirty="0"/>
              <a:t>Awarded to the highest rated, overall best value proposal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B4839-73C2-8663-D921-90A0BB8C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Solicitation Types</a:t>
            </a:r>
          </a:p>
        </p:txBody>
      </p:sp>
    </p:spTree>
    <p:extLst>
      <p:ext uri="{BB962C8B-B14F-4D97-AF65-F5344CB8AC3E}">
        <p14:creationId xmlns:p14="http://schemas.microsoft.com/office/powerpoint/2010/main" val="13846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44538-8DA5-5A88-FDE2-1C53E600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state requires solicitations and awards be posted to the South Carolina Business Opportunities (SCBO) 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Solicitations over $25,000 must be advertised for at least seven calendar days</a:t>
            </a:r>
          </a:p>
          <a:p>
            <a:pPr lvl="1"/>
            <a:r>
              <a:rPr lang="en-US" dirty="0"/>
              <a:t>Construction and COTS requirements do not need to be advertised ONLY if three quotes are secured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Approved Sole Source purchases over $50,000 must be advertised for five business days; those over $250,000 for 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Approved Emergency purchases over $50,000 must also be advertised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awards over $50,000 must be posted for seven business days and for those over $100,000, the contract cannot take effect nor work begin until after the posting period elapses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5DF07-DD67-AE5A-526A-CAE7D657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&amp; Award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032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Contracts are required PRIOR to engaging with a company or an individual for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State’s competition rules still apply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College’s Contracting Authority Policy is applied to all contracts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Purchasing Office will </a:t>
            </a:r>
            <a:r>
              <a:rPr lang="en-US" sz="2800" dirty="0"/>
              <a:t>review contracts provided by departments and negotiate as necessary with Contractors to bring all terms into compliance with SC law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Purchasing will assist the department with a Contract Advisory document, if required</a:t>
            </a:r>
            <a:r>
              <a:rPr lang="en-US" sz="2800" dirty="0"/>
              <a:t> , so that campus departments understand all potential risks involved that could not be negotiated 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Purchasing will secure the Contractor’s signature on the final document and process for College signature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Fully executed copy will be returned to the department</a:t>
            </a:r>
            <a:endParaRPr lang="en-US" sz="2300" dirty="0">
              <a:cs typeface="Arial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cs typeface="Arial" pitchFamily="34" charset="0"/>
              </a:rPr>
              <a:t>If the contract belongs to a department with an individual who has delegated signature authority, that individual may sign for the College, but only after the document has been fully vetted</a:t>
            </a:r>
            <a:endParaRPr lang="en-US" sz="2300" dirty="0"/>
          </a:p>
          <a:p>
            <a:pPr algn="r">
              <a:buNone/>
            </a:pPr>
            <a:endParaRPr lang="en-US" sz="1600" dirty="0"/>
          </a:p>
          <a:p>
            <a:pPr algn="r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38724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60C65-19B6-72E3-13C2-9CBA772A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contracts (software &amp; related tech products and services) require review and approval by ITS</a:t>
            </a:r>
          </a:p>
          <a:p>
            <a:pPr lvl="1"/>
            <a:r>
              <a:rPr lang="en-US" dirty="0"/>
              <a:t>Purchasing will present to ITS and either secure this approval or initiate communication between ITS and the department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Templates available on the Purchasing website for creating contracts and highlight the areas requiring input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Contracts are limited to a total term of five years per SC regulations</a:t>
            </a:r>
          </a:p>
          <a:p>
            <a:pPr lvl="1"/>
            <a:r>
              <a:rPr lang="en-US" dirty="0"/>
              <a:t>Structured with an initial one year term and four optional, annual extensions</a:t>
            </a:r>
          </a:p>
          <a:p>
            <a:pPr algn="r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7DACF-C7EE-743B-6D0A-DF61390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18535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Processing requests to make changes to existing purchase orders</a:t>
            </a:r>
          </a:p>
          <a:p>
            <a:pPr lvl="1"/>
            <a:r>
              <a:rPr lang="en-US" dirty="0"/>
              <a:t>Email details of the changes needed along with the PO number</a:t>
            </a:r>
          </a:p>
          <a:p>
            <a:r>
              <a:rPr lang="en-US" dirty="0"/>
              <a:t>Encumbrance closing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procurement@citadel.edu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 sure all products &amp; invoices have been received and processed first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r>
              <a:rPr lang="en-US" dirty="0"/>
              <a:t>Assisting departments with returning items to vendors previously freighted in through Central Supply or those received damaged</a:t>
            </a:r>
          </a:p>
          <a:p>
            <a:pPr>
              <a:spcBef>
                <a:spcPts val="0"/>
              </a:spcBef>
              <a:spcAft>
                <a:spcPts val="1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3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3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Procurement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2C0EE-EE5B-5660-C3ED-317F98DF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warehouse will receive departmental orders that cannot be delivered directly to the desktop and alert the department that they are ready for pick-up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Warehouse stores campus’ surplus property and Cadet items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Small packages that are not delivered directly to departments generally are staged in the Post Office and notice sent to the individual who is listed on the shipping label</a:t>
            </a:r>
          </a:p>
          <a:p>
            <a:pPr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campus Post Office is a full service USPS location for all mail and package processing needs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D4ED45-ED1A-879E-CB9A-D10D3352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&amp; Post Office</a:t>
            </a:r>
          </a:p>
        </p:txBody>
      </p:sp>
    </p:spTree>
    <p:extLst>
      <p:ext uri="{BB962C8B-B14F-4D97-AF65-F5344CB8AC3E}">
        <p14:creationId xmlns:p14="http://schemas.microsoft.com/office/powerpoint/2010/main" val="10157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9B303-A012-4263-0AE9-E74F7FE3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Maintain a database of tagged College assets and conduct an annual inventory</a:t>
            </a:r>
          </a:p>
          <a:p>
            <a:pPr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Any single item over $5,000 or a piece of equipment that is fabricated from multiple parts into a single unit over $5,000 in value is considered a fixed asset</a:t>
            </a:r>
          </a:p>
          <a:p>
            <a:pPr lvl="1">
              <a:spcBef>
                <a:spcPts val="0"/>
              </a:spcBef>
              <a:spcAft>
                <a:spcPts val="1300"/>
              </a:spcAft>
            </a:pPr>
            <a:r>
              <a:rPr lang="en-US" dirty="0"/>
              <a:t>Software is not considered a fixed asset until $100,000</a:t>
            </a:r>
          </a:p>
          <a:p>
            <a:pPr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Pick up unwanted or unneeded items from a department and transfer into surplus property</a:t>
            </a:r>
          </a:p>
          <a:p>
            <a:pPr lvl="1">
              <a:spcBef>
                <a:spcPts val="0"/>
              </a:spcBef>
              <a:spcAft>
                <a:spcPts val="1300"/>
              </a:spcAft>
            </a:pPr>
            <a:r>
              <a:rPr lang="en-US" dirty="0"/>
              <a:t>The state will regularly examine these items and either sell them at auction or recommend they be discarded</a:t>
            </a:r>
          </a:p>
          <a:p>
            <a:pPr lvl="1">
              <a:spcBef>
                <a:spcPts val="0"/>
              </a:spcBef>
              <a:spcAft>
                <a:spcPts val="1300"/>
              </a:spcAft>
            </a:pPr>
            <a:r>
              <a:rPr lang="en-US" dirty="0"/>
              <a:t>No items can be discarded without state approval</a:t>
            </a:r>
          </a:p>
          <a:p>
            <a:pPr>
              <a:spcBef>
                <a:spcPts val="0"/>
              </a:spcBef>
              <a:spcAft>
                <a:spcPts val="13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There is no charge for surplus items pick-up, or their delivery to the campus community from Central Supply</a:t>
            </a:r>
          </a:p>
          <a:p>
            <a:pPr lvl="1">
              <a:spcBef>
                <a:spcPts val="0"/>
              </a:spcBef>
              <a:spcAft>
                <a:spcPts val="1300"/>
              </a:spcAft>
            </a:pPr>
            <a:r>
              <a:rPr lang="en-US" dirty="0"/>
              <a:t>Only available for College use and cannot be taken home for personal use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BA1CA5-F4C8-B5EB-3342-A771CF2F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Control &amp; Surplus Property</a:t>
            </a:r>
          </a:p>
        </p:txBody>
      </p:sp>
    </p:spTree>
    <p:extLst>
      <p:ext uri="{BB962C8B-B14F-4D97-AF65-F5344CB8AC3E}">
        <p14:creationId xmlns:p14="http://schemas.microsoft.com/office/powerpoint/2010/main" val="3335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C10CF-D237-0EE0-122B-401B9FD8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Splitting requests into multiple orders to avoid the state’s competition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“Shopping” informal bids to play vendors off of each other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Receiving items on the Banner system prior to actual receipt of the goods or services</a:t>
            </a:r>
          </a:p>
          <a:p>
            <a:pPr marL="736092" lvl="1" indent="-342900"/>
            <a:r>
              <a:rPr lang="en-US" dirty="0"/>
              <a:t>Not applicable to circumstances where pre-payment/deposit has been required and approved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Engaging individuals or companies to perform a service without a contract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81770-1E0D-221A-1A6A-4A114FDC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Top Purchasing “Don’ts”</a:t>
            </a:r>
          </a:p>
        </p:txBody>
      </p:sp>
    </p:spTree>
    <p:extLst>
      <p:ext uri="{BB962C8B-B14F-4D97-AF65-F5344CB8AC3E}">
        <p14:creationId xmlns:p14="http://schemas.microsoft.com/office/powerpoint/2010/main" val="17800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905000" y="307976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sz="3200" b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57400" y="384176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sz="4000" b="1" dirty="0">
              <a:latin typeface="Verdana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760A-F728-4B33-A930-10A699D5FD4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1033" y="2349998"/>
            <a:ext cx="55465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Jessica Favor, NIGP-CPP, CPPO, CPPB</a:t>
            </a:r>
          </a:p>
          <a:p>
            <a:r>
              <a:rPr lang="en-US" dirty="0"/>
              <a:t>Director</a:t>
            </a:r>
          </a:p>
          <a:p>
            <a:r>
              <a:rPr lang="en-US" u="sng" dirty="0">
                <a:hlinkClick r:id="rId3"/>
              </a:rPr>
              <a:t>jfavor@citadel.edu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  <a:p>
            <a:r>
              <a:rPr lang="en-US" dirty="0"/>
              <a:t>Jeff Molloy</a:t>
            </a:r>
          </a:p>
          <a:p>
            <a:r>
              <a:rPr lang="en-US" dirty="0"/>
              <a:t>Senior Buyer &amp; Purchase Card Administrator</a:t>
            </a:r>
          </a:p>
          <a:p>
            <a:r>
              <a:rPr lang="en-US" dirty="0">
                <a:hlinkClick r:id="rId4"/>
              </a:rPr>
              <a:t>jmolloy@citadel.edu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0966" y="2349998"/>
            <a:ext cx="3918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Jim de Luca, CPPO</a:t>
            </a:r>
          </a:p>
          <a:p>
            <a:r>
              <a:rPr lang="en-US" dirty="0"/>
              <a:t>Temp Procurement Advisor</a:t>
            </a:r>
          </a:p>
          <a:p>
            <a:r>
              <a:rPr lang="en-US" dirty="0">
                <a:hlinkClick r:id="rId5"/>
              </a:rPr>
              <a:t>jdeluca@citadel.edu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Vendor Maintenance</a:t>
            </a:r>
          </a:p>
          <a:p>
            <a:r>
              <a:rPr lang="en-US" dirty="0">
                <a:hlinkClick r:id="rId6"/>
              </a:rPr>
              <a:t>Vendor_Maintenance@citadel.edu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Main Office:</a:t>
            </a:r>
          </a:p>
          <a:p>
            <a:r>
              <a:rPr lang="en-US" dirty="0">
                <a:hlinkClick r:id="rId7"/>
              </a:rPr>
              <a:t>Procurement@citadel.edu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8459205-F816-40DA-B4FD-972851405E7A}"/>
              </a:ext>
            </a:extLst>
          </p:cNvPr>
          <p:cNvSpPr txBox="1">
            <a:spLocks/>
          </p:cNvSpPr>
          <p:nvPr/>
        </p:nvSpPr>
        <p:spPr>
          <a:xfrm>
            <a:off x="722415" y="638138"/>
            <a:ext cx="11469585" cy="719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Procurement Services Contacts</a:t>
            </a:r>
          </a:p>
        </p:txBody>
      </p:sp>
    </p:spTree>
    <p:extLst>
      <p:ext uri="{BB962C8B-B14F-4D97-AF65-F5344CB8AC3E}">
        <p14:creationId xmlns:p14="http://schemas.microsoft.com/office/powerpoint/2010/main" val="32826005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Public Procurement Overview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State Fiscal Accountability Authority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Procurement Structure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Purchase Requests at The Citadel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Competition Requirements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Contracts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Other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Presentation Agenda	</a:t>
            </a:r>
          </a:p>
        </p:txBody>
      </p:sp>
    </p:spTree>
    <p:extLst>
      <p:ext uri="{BB962C8B-B14F-4D97-AF65-F5344CB8AC3E}">
        <p14:creationId xmlns:p14="http://schemas.microsoft.com/office/powerpoint/2010/main" val="23594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65185-BE67-4065-A020-67941782528F}"/>
              </a:ext>
            </a:extLst>
          </p:cNvPr>
          <p:cNvSpPr txBox="1"/>
          <p:nvPr/>
        </p:nvSpPr>
        <p:spPr>
          <a:xfrm>
            <a:off x="3129094" y="2361852"/>
            <a:ext cx="833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65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72581-C27D-2399-B29A-10EB206E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Federal government and all states have rules that govern the use of public funding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Thresholds are set that dictate when a public entity must invite competition among suppliers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Secure the best value for the use of tax payer money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Purchasing Office centralizes the process to ensure fairness to all potential suppliers and contractors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BB376-5B26-6824-AACA-252E432B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37111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State Fiscal Accountability Authority houses the Materials Management Office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Purchasing rules are classified under Title 11, Chapter 35 of SC Code of Laws and the SC Code of Regulations, 19-445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Purchasing rules are applied regardless of fund source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Competition or justification is required once the bidding threshold is reached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SFAA</a:t>
            </a:r>
          </a:p>
        </p:txBody>
      </p:sp>
    </p:spTree>
    <p:extLst>
      <p:ext uri="{BB962C8B-B14F-4D97-AF65-F5344CB8AC3E}">
        <p14:creationId xmlns:p14="http://schemas.microsoft.com/office/powerpoint/2010/main" val="712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Procurement Services is an extension of the State’s MMO with delegated purchasing authority up to $500,000</a:t>
            </a:r>
          </a:p>
          <a:p>
            <a:endParaRPr lang="en-US" dirty="0"/>
          </a:p>
          <a:p>
            <a:r>
              <a:rPr lang="en-US" dirty="0"/>
              <a:t>Responsible for ensuring compliance with all laws and processes as dictated by the State</a:t>
            </a:r>
          </a:p>
          <a:p>
            <a:endParaRPr lang="en-US" dirty="0"/>
          </a:p>
          <a:p>
            <a:r>
              <a:rPr lang="en-US" dirty="0"/>
              <a:t>Subject to annual compliance reviews and must report quarterly on any purchases that have been allowed to waive the competitive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 SFAA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Procurement Services encompasses </a:t>
            </a:r>
          </a:p>
          <a:p>
            <a:pPr lvl="1"/>
            <a:r>
              <a:rPr lang="en-US" dirty="0"/>
              <a:t>Purchasing Office</a:t>
            </a:r>
          </a:p>
          <a:p>
            <a:pPr lvl="1"/>
            <a:r>
              <a:rPr lang="en-US" dirty="0"/>
              <a:t>Central Warehouse</a:t>
            </a:r>
          </a:p>
          <a:p>
            <a:pPr lvl="1"/>
            <a:r>
              <a:rPr lang="en-US" dirty="0"/>
              <a:t>Post Office</a:t>
            </a:r>
          </a:p>
          <a:p>
            <a:pPr lvl="1"/>
            <a:r>
              <a:rPr lang="en-US" dirty="0"/>
              <a:t>Inventory Control &amp; Surplus Property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are a source of information for processes and procedures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Purchasing Office is responsible for all of the campus purchasing and  contracting 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Packages are received at both the Warehouse and Post Office locations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fixed assets are tracked and verified annually through an audit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Any trade-in or disposition of an item must be coordinated with Surplus Property; fixed assets require State approval as well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24782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573" y="1451513"/>
            <a:ext cx="8428883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Banner Requisition should be the first consideration for placing orders</a:t>
            </a:r>
          </a:p>
          <a:p>
            <a:pPr lvl="1"/>
            <a:r>
              <a:rPr lang="en-US" dirty="0"/>
              <a:t>Secure a VIF and Drug-Free Workplace Certification to have vendors established in Banner</a:t>
            </a:r>
          </a:p>
          <a:p>
            <a:pPr lvl="2"/>
            <a:r>
              <a:rPr lang="en-US" dirty="0"/>
              <a:t>Forms available on the website</a:t>
            </a:r>
          </a:p>
          <a:p>
            <a:pPr lvl="1"/>
            <a:r>
              <a:rPr lang="en-US" dirty="0"/>
              <a:t>Make use of the Comments and Document Text sections when entering Requisitions to communicate information</a:t>
            </a:r>
          </a:p>
          <a:p>
            <a:pPr lvl="1"/>
            <a:r>
              <a:rPr lang="en-US" dirty="0"/>
              <a:t>Standard turnaround time is three business days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at The Citadel</a:t>
            </a:r>
          </a:p>
        </p:txBody>
      </p:sp>
    </p:spTree>
    <p:extLst>
      <p:ext uri="{BB962C8B-B14F-4D97-AF65-F5344CB8AC3E}">
        <p14:creationId xmlns:p14="http://schemas.microsoft.com/office/powerpoint/2010/main" val="34152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2273C-4005-EEDD-E55C-0D4F629FA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PURCHASING CARD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Transaction limit of $2,500</a:t>
            </a:r>
          </a:p>
          <a:p>
            <a:pPr lvl="1"/>
            <a:r>
              <a:rPr lang="en-US" dirty="0"/>
              <a:t>STLO form required when exceeding the limit</a:t>
            </a:r>
          </a:p>
          <a:p>
            <a:pPr lvl="1"/>
            <a:r>
              <a:rPr lang="en-US" dirty="0"/>
              <a:t>Requests over $10,000 also require state approval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Preferred for emergencies or when absolutely required</a:t>
            </a:r>
          </a:p>
          <a:p>
            <a:pPr lvl="1"/>
            <a:r>
              <a:rPr lang="en-US" dirty="0"/>
              <a:t>Vendor will not accept a PO </a:t>
            </a:r>
          </a:p>
          <a:p>
            <a:pPr lvl="1"/>
            <a:r>
              <a:rPr lang="en-US" dirty="0"/>
              <a:t>Online ordering required</a:t>
            </a:r>
          </a:p>
          <a:p>
            <a:pPr lvl="1"/>
            <a:r>
              <a:rPr lang="en-US" dirty="0"/>
              <a:t>Allowable travel expenses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CA1D2-DB54-D733-6EA7-5EEE3AD6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at The Citadel</a:t>
            </a:r>
          </a:p>
        </p:txBody>
      </p:sp>
    </p:spTree>
    <p:extLst>
      <p:ext uri="{BB962C8B-B14F-4D97-AF65-F5344CB8AC3E}">
        <p14:creationId xmlns:p14="http://schemas.microsoft.com/office/powerpoint/2010/main" val="41002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Requests up to $10,000 may be considered “fair and reasonable”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Requests that exceed the State’s established thresholds of $10,000.00 require competition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Those between $10,000.01 and $25,000 require at least three written quotes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$25,000.01-$100,000 must be posted to SCBO website for seven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Requests over $100,000-formal solicitation process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342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 Citadel">
  <a:themeElements>
    <a:clrScheme name="The Citadel">
      <a:dk1>
        <a:srgbClr val="1F3A60"/>
      </a:dk1>
      <a:lt1>
        <a:srgbClr val="FFFFFF"/>
      </a:lt1>
      <a:dk2>
        <a:srgbClr val="1F3A60"/>
      </a:dk2>
      <a:lt2>
        <a:srgbClr val="FFFFFF"/>
      </a:lt2>
      <a:accent1>
        <a:srgbClr val="3975B7"/>
      </a:accent1>
      <a:accent2>
        <a:srgbClr val="CDA31F"/>
      </a:accent2>
      <a:accent3>
        <a:srgbClr val="58603C"/>
      </a:accent3>
      <a:accent4>
        <a:srgbClr val="E48725"/>
      </a:accent4>
      <a:accent5>
        <a:srgbClr val="934E22"/>
      </a:accent5>
      <a:accent6>
        <a:srgbClr val="C22126"/>
      </a:accent6>
      <a:hlink>
        <a:srgbClr val="3975B7"/>
      </a:hlink>
      <a:folHlink>
        <a:srgbClr val="CDA31F"/>
      </a:folHlink>
    </a:clrScheme>
    <a:fontScheme name="The Citadel">
      <a:majorFont>
        <a:latin typeface="Garamo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C1D7EF-7F66-4F47-83A6-42D28D17FA5E}" vid="{56741FB1-8B5F-4B30-A7A7-4A7B5BEFF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The-Citadel_Traditional_16_9</Template>
  <TotalTime>1586</TotalTime>
  <Words>1373</Words>
  <Application>Microsoft Office PowerPoint</Application>
  <PresentationFormat>Widescreen</PresentationFormat>
  <Paragraphs>157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Wingdings</vt:lpstr>
      <vt:lpstr>Open Sans</vt:lpstr>
      <vt:lpstr>Garamond</vt:lpstr>
      <vt:lpstr>Arial</vt:lpstr>
      <vt:lpstr>Verdana</vt:lpstr>
      <vt:lpstr>Courier New</vt:lpstr>
      <vt:lpstr>Calibri</vt:lpstr>
      <vt:lpstr>The Citadel</vt:lpstr>
      <vt:lpstr>Basic Purchasing</vt:lpstr>
      <vt:lpstr>Presentation Agenda </vt:lpstr>
      <vt:lpstr>Public Procurement</vt:lpstr>
      <vt:lpstr>SC SFAA</vt:lpstr>
      <vt:lpstr>SC SFAA</vt:lpstr>
      <vt:lpstr>Procurement Services Department</vt:lpstr>
      <vt:lpstr>Procurement at The Citadel</vt:lpstr>
      <vt:lpstr>Procurement at The Citadel</vt:lpstr>
      <vt:lpstr>Competition Requirements</vt:lpstr>
      <vt:lpstr>Competition Requirements</vt:lpstr>
      <vt:lpstr>Solicitation Types</vt:lpstr>
      <vt:lpstr>Advertising &amp; Award Requirements</vt:lpstr>
      <vt:lpstr>Contracts</vt:lpstr>
      <vt:lpstr>Contracts</vt:lpstr>
      <vt:lpstr>Additional Procurement Services</vt:lpstr>
      <vt:lpstr>Warehouse &amp; Post Office</vt:lpstr>
      <vt:lpstr>Inventory Control &amp; Surplus Property</vt:lpstr>
      <vt:lpstr> Top Purchasing “Don’ts”</vt:lpstr>
      <vt:lpstr>PowerPoint Presentation</vt:lpstr>
      <vt:lpstr>PowerPoint Presentation</vt:lpstr>
      <vt:lpstr>PowerPoint Presentation</vt:lpstr>
    </vt:vector>
  </TitlesOfParts>
  <Company>The Citadel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L. Pace</dc:creator>
  <cp:lastModifiedBy>James de Luca</cp:lastModifiedBy>
  <cp:revision>65</cp:revision>
  <dcterms:created xsi:type="dcterms:W3CDTF">2018-10-24T14:18:46Z</dcterms:created>
  <dcterms:modified xsi:type="dcterms:W3CDTF">2022-11-09T17:48:33Z</dcterms:modified>
</cp:coreProperties>
</file>