
<file path=[Content_Types].xml><?xml version="1.0" encoding="utf-8"?>
<Types xmlns="http://schemas.openxmlformats.org/package/2006/content-types">
  <Default Extension="png" ContentType="image/png"/>
  <Default Extension="jfif" ContentType="image/jpe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22443-778F-4B45-AF2B-B268F919B6F8}" v="87" dt="2021-10-08T22:30:37.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molloypaz@outlook.com" userId="0094a4f4cf7e37e9" providerId="LiveId" clId="{E7C22443-778F-4B45-AF2B-B268F919B6F8}"/>
    <pc:docChg chg="undo redo custSel addSld delSld modSld">
      <pc:chgData name="lmolloypaz@outlook.com" userId="0094a4f4cf7e37e9" providerId="LiveId" clId="{E7C22443-778F-4B45-AF2B-B268F919B6F8}" dt="2021-10-08T22:30:37.979" v="1849"/>
      <pc:docMkLst>
        <pc:docMk/>
      </pc:docMkLst>
      <pc:sldChg chg="addSp delSp modSp mod setBg">
        <pc:chgData name="lmolloypaz@outlook.com" userId="0094a4f4cf7e37e9" providerId="LiveId" clId="{E7C22443-778F-4B45-AF2B-B268F919B6F8}" dt="2021-10-08T22:30:37.979" v="1849"/>
        <pc:sldMkLst>
          <pc:docMk/>
          <pc:sldMk cId="3834041540" sldId="256"/>
        </pc:sldMkLst>
        <pc:spChg chg="del mod">
          <ac:chgData name="lmolloypaz@outlook.com" userId="0094a4f4cf7e37e9" providerId="LiveId" clId="{E7C22443-778F-4B45-AF2B-B268F919B6F8}" dt="2021-10-08T13:56:23.039" v="1760" actId="21"/>
          <ac:spMkLst>
            <pc:docMk/>
            <pc:sldMk cId="3834041540" sldId="256"/>
            <ac:spMk id="2" creationId="{D5622394-D42D-4E47-985B-B2C26556621B}"/>
          </ac:spMkLst>
        </pc:spChg>
        <pc:spChg chg="mod">
          <ac:chgData name="lmolloypaz@outlook.com" userId="0094a4f4cf7e37e9" providerId="LiveId" clId="{E7C22443-778F-4B45-AF2B-B268F919B6F8}" dt="2021-10-08T13:55:40.377" v="1754" actId="27636"/>
          <ac:spMkLst>
            <pc:docMk/>
            <pc:sldMk cId="3834041540" sldId="256"/>
            <ac:spMk id="3" creationId="{89D2ED78-8F65-4CA6-B7FA-535EC71AD58B}"/>
          </ac:spMkLst>
        </pc:spChg>
        <pc:picChg chg="add mod">
          <ac:chgData name="lmolloypaz@outlook.com" userId="0094a4f4cf7e37e9" providerId="LiveId" clId="{E7C22443-778F-4B45-AF2B-B268F919B6F8}" dt="2021-10-08T13:56:54.193" v="1764" actId="1076"/>
          <ac:picMkLst>
            <pc:docMk/>
            <pc:sldMk cId="3834041540" sldId="256"/>
            <ac:picMk id="6" creationId="{7CDB1C38-EB7A-40CA-9E41-A6B7392D2B27}"/>
          </ac:picMkLst>
        </pc:picChg>
      </pc:sldChg>
      <pc:sldChg chg="addSp modSp mod">
        <pc:chgData name="lmolloypaz@outlook.com" userId="0094a4f4cf7e37e9" providerId="LiveId" clId="{E7C22443-778F-4B45-AF2B-B268F919B6F8}" dt="2021-10-08T14:01:30.835" v="1768" actId="1076"/>
        <pc:sldMkLst>
          <pc:docMk/>
          <pc:sldMk cId="2820928183" sldId="258"/>
        </pc:sldMkLst>
        <pc:picChg chg="add mod">
          <ac:chgData name="lmolloypaz@outlook.com" userId="0094a4f4cf7e37e9" providerId="LiveId" clId="{E7C22443-778F-4B45-AF2B-B268F919B6F8}" dt="2021-10-08T14:01:30.835" v="1768" actId="1076"/>
          <ac:picMkLst>
            <pc:docMk/>
            <pc:sldMk cId="2820928183" sldId="258"/>
            <ac:picMk id="5" creationId="{C2570FC3-2152-4F2E-A0E4-F4AE9F8CFB8E}"/>
          </ac:picMkLst>
        </pc:picChg>
      </pc:sldChg>
      <pc:sldChg chg="modSp mod">
        <pc:chgData name="lmolloypaz@outlook.com" userId="0094a4f4cf7e37e9" providerId="LiveId" clId="{E7C22443-778F-4B45-AF2B-B268F919B6F8}" dt="2021-10-06T14:18:50.637" v="22" actId="255"/>
        <pc:sldMkLst>
          <pc:docMk/>
          <pc:sldMk cId="2003988640" sldId="259"/>
        </pc:sldMkLst>
        <pc:spChg chg="mod">
          <ac:chgData name="lmolloypaz@outlook.com" userId="0094a4f4cf7e37e9" providerId="LiveId" clId="{E7C22443-778F-4B45-AF2B-B268F919B6F8}" dt="2021-10-06T14:14:48.222" v="0"/>
          <ac:spMkLst>
            <pc:docMk/>
            <pc:sldMk cId="2003988640" sldId="259"/>
            <ac:spMk id="2" creationId="{7F9185A3-BCE0-4E43-BD34-FDA4DFF97C56}"/>
          </ac:spMkLst>
        </pc:spChg>
        <pc:spChg chg="mod">
          <ac:chgData name="lmolloypaz@outlook.com" userId="0094a4f4cf7e37e9" providerId="LiveId" clId="{E7C22443-778F-4B45-AF2B-B268F919B6F8}" dt="2021-10-06T14:18:50.637" v="22" actId="255"/>
          <ac:spMkLst>
            <pc:docMk/>
            <pc:sldMk cId="2003988640" sldId="259"/>
            <ac:spMk id="3" creationId="{5BC43B12-BF36-4D36-AC67-64433111CDF7}"/>
          </ac:spMkLst>
        </pc:spChg>
      </pc:sldChg>
      <pc:sldChg chg="new del">
        <pc:chgData name="lmolloypaz@outlook.com" userId="0094a4f4cf7e37e9" providerId="LiveId" clId="{E7C22443-778F-4B45-AF2B-B268F919B6F8}" dt="2021-10-06T14:19:35.805" v="24" actId="680"/>
        <pc:sldMkLst>
          <pc:docMk/>
          <pc:sldMk cId="418264096" sldId="260"/>
        </pc:sldMkLst>
      </pc:sldChg>
      <pc:sldChg chg="modSp new mod">
        <pc:chgData name="lmolloypaz@outlook.com" userId="0094a4f4cf7e37e9" providerId="LiveId" clId="{E7C22443-778F-4B45-AF2B-B268F919B6F8}" dt="2021-10-06T14:25:29.366" v="65" actId="255"/>
        <pc:sldMkLst>
          <pc:docMk/>
          <pc:sldMk cId="1827639451" sldId="260"/>
        </pc:sldMkLst>
        <pc:spChg chg="mod">
          <ac:chgData name="lmolloypaz@outlook.com" userId="0094a4f4cf7e37e9" providerId="LiveId" clId="{E7C22443-778F-4B45-AF2B-B268F919B6F8}" dt="2021-10-06T14:23:54.470" v="57" actId="20577"/>
          <ac:spMkLst>
            <pc:docMk/>
            <pc:sldMk cId="1827639451" sldId="260"/>
            <ac:spMk id="2" creationId="{7910B0C2-783B-419E-8FF3-3A4AB5216E4D}"/>
          </ac:spMkLst>
        </pc:spChg>
        <pc:spChg chg="mod">
          <ac:chgData name="lmolloypaz@outlook.com" userId="0094a4f4cf7e37e9" providerId="LiveId" clId="{E7C22443-778F-4B45-AF2B-B268F919B6F8}" dt="2021-10-06T14:25:29.366" v="65" actId="255"/>
          <ac:spMkLst>
            <pc:docMk/>
            <pc:sldMk cId="1827639451" sldId="260"/>
            <ac:spMk id="3" creationId="{62AB5D1B-AED7-43A1-B4B1-9489D74B4968}"/>
          </ac:spMkLst>
        </pc:spChg>
      </pc:sldChg>
      <pc:sldChg chg="modSp new mod">
        <pc:chgData name="lmolloypaz@outlook.com" userId="0094a4f4cf7e37e9" providerId="LiveId" clId="{E7C22443-778F-4B45-AF2B-B268F919B6F8}" dt="2021-10-06T14:27:40.635" v="76" actId="113"/>
        <pc:sldMkLst>
          <pc:docMk/>
          <pc:sldMk cId="1239380023" sldId="261"/>
        </pc:sldMkLst>
        <pc:spChg chg="mod">
          <ac:chgData name="lmolloypaz@outlook.com" userId="0094a4f4cf7e37e9" providerId="LiveId" clId="{E7C22443-778F-4B45-AF2B-B268F919B6F8}" dt="2021-10-06T14:25:44.390" v="67"/>
          <ac:spMkLst>
            <pc:docMk/>
            <pc:sldMk cId="1239380023" sldId="261"/>
            <ac:spMk id="2" creationId="{204E3024-1753-4394-BCE5-FEB76FB32CA6}"/>
          </ac:spMkLst>
        </pc:spChg>
        <pc:spChg chg="mod">
          <ac:chgData name="lmolloypaz@outlook.com" userId="0094a4f4cf7e37e9" providerId="LiveId" clId="{E7C22443-778F-4B45-AF2B-B268F919B6F8}" dt="2021-10-06T14:27:40.635" v="76" actId="113"/>
          <ac:spMkLst>
            <pc:docMk/>
            <pc:sldMk cId="1239380023" sldId="261"/>
            <ac:spMk id="3" creationId="{5525C55D-BC73-4303-960C-B9C6B2312D28}"/>
          </ac:spMkLst>
        </pc:spChg>
      </pc:sldChg>
      <pc:sldChg chg="modSp new mod">
        <pc:chgData name="lmolloypaz@outlook.com" userId="0094a4f4cf7e37e9" providerId="LiveId" clId="{E7C22443-778F-4B45-AF2B-B268F919B6F8}" dt="2021-10-06T14:30:45.044" v="94" actId="255"/>
        <pc:sldMkLst>
          <pc:docMk/>
          <pc:sldMk cId="2970034274" sldId="262"/>
        </pc:sldMkLst>
        <pc:spChg chg="mod">
          <ac:chgData name="lmolloypaz@outlook.com" userId="0094a4f4cf7e37e9" providerId="LiveId" clId="{E7C22443-778F-4B45-AF2B-B268F919B6F8}" dt="2021-10-06T14:28:10.850" v="78"/>
          <ac:spMkLst>
            <pc:docMk/>
            <pc:sldMk cId="2970034274" sldId="262"/>
            <ac:spMk id="2" creationId="{39FF489C-9E9B-48C4-95F8-93E0287042EF}"/>
          </ac:spMkLst>
        </pc:spChg>
        <pc:spChg chg="mod">
          <ac:chgData name="lmolloypaz@outlook.com" userId="0094a4f4cf7e37e9" providerId="LiveId" clId="{E7C22443-778F-4B45-AF2B-B268F919B6F8}" dt="2021-10-06T14:30:45.044" v="94" actId="255"/>
          <ac:spMkLst>
            <pc:docMk/>
            <pc:sldMk cId="2970034274" sldId="262"/>
            <ac:spMk id="3" creationId="{F571DF9E-2A51-49B8-B7BE-720991797899}"/>
          </ac:spMkLst>
        </pc:spChg>
      </pc:sldChg>
      <pc:sldChg chg="modSp new mod">
        <pc:chgData name="lmolloypaz@outlook.com" userId="0094a4f4cf7e37e9" providerId="LiveId" clId="{E7C22443-778F-4B45-AF2B-B268F919B6F8}" dt="2021-10-06T14:37:27.723" v="147" actId="27636"/>
        <pc:sldMkLst>
          <pc:docMk/>
          <pc:sldMk cId="760584340" sldId="263"/>
        </pc:sldMkLst>
        <pc:spChg chg="mod">
          <ac:chgData name="lmolloypaz@outlook.com" userId="0094a4f4cf7e37e9" providerId="LiveId" clId="{E7C22443-778F-4B45-AF2B-B268F919B6F8}" dt="2021-10-06T14:31:13.722" v="108" actId="20577"/>
          <ac:spMkLst>
            <pc:docMk/>
            <pc:sldMk cId="760584340" sldId="263"/>
            <ac:spMk id="2" creationId="{84AF6B21-F9BA-416F-AA1F-D5035C250626}"/>
          </ac:spMkLst>
        </pc:spChg>
        <pc:spChg chg="mod">
          <ac:chgData name="lmolloypaz@outlook.com" userId="0094a4f4cf7e37e9" providerId="LiveId" clId="{E7C22443-778F-4B45-AF2B-B268F919B6F8}" dt="2021-10-06T14:37:27.723" v="147" actId="27636"/>
          <ac:spMkLst>
            <pc:docMk/>
            <pc:sldMk cId="760584340" sldId="263"/>
            <ac:spMk id="3" creationId="{46433F39-D617-44D7-898E-6ECB13598452}"/>
          </ac:spMkLst>
        </pc:spChg>
      </pc:sldChg>
      <pc:sldChg chg="modSp new mod">
        <pc:chgData name="lmolloypaz@outlook.com" userId="0094a4f4cf7e37e9" providerId="LiveId" clId="{E7C22443-778F-4B45-AF2B-B268F919B6F8}" dt="2021-10-06T14:42:57.869" v="212" actId="27636"/>
        <pc:sldMkLst>
          <pc:docMk/>
          <pc:sldMk cId="3936443103" sldId="264"/>
        </pc:sldMkLst>
        <pc:spChg chg="mod">
          <ac:chgData name="lmolloypaz@outlook.com" userId="0094a4f4cf7e37e9" providerId="LiveId" clId="{E7C22443-778F-4B45-AF2B-B268F919B6F8}" dt="2021-10-06T14:38:05.209" v="149"/>
          <ac:spMkLst>
            <pc:docMk/>
            <pc:sldMk cId="3936443103" sldId="264"/>
            <ac:spMk id="2" creationId="{D7511C24-79C9-4F79-8548-81BD794A3B69}"/>
          </ac:spMkLst>
        </pc:spChg>
        <pc:spChg chg="mod">
          <ac:chgData name="lmolloypaz@outlook.com" userId="0094a4f4cf7e37e9" providerId="LiveId" clId="{E7C22443-778F-4B45-AF2B-B268F919B6F8}" dt="2021-10-06T14:42:57.869" v="212" actId="27636"/>
          <ac:spMkLst>
            <pc:docMk/>
            <pc:sldMk cId="3936443103" sldId="264"/>
            <ac:spMk id="3" creationId="{7E25D3C6-1796-4101-B94E-E5B1359D7247}"/>
          </ac:spMkLst>
        </pc:spChg>
      </pc:sldChg>
      <pc:sldChg chg="modSp new mod">
        <pc:chgData name="lmolloypaz@outlook.com" userId="0094a4f4cf7e37e9" providerId="LiveId" clId="{E7C22443-778F-4B45-AF2B-B268F919B6F8}" dt="2021-10-06T14:44:29.002" v="220" actId="255"/>
        <pc:sldMkLst>
          <pc:docMk/>
          <pc:sldMk cId="1135384509" sldId="265"/>
        </pc:sldMkLst>
        <pc:spChg chg="mod">
          <ac:chgData name="lmolloypaz@outlook.com" userId="0094a4f4cf7e37e9" providerId="LiveId" clId="{E7C22443-778F-4B45-AF2B-B268F919B6F8}" dt="2021-10-06T14:43:29.832" v="214"/>
          <ac:spMkLst>
            <pc:docMk/>
            <pc:sldMk cId="1135384509" sldId="265"/>
            <ac:spMk id="2" creationId="{1741748A-2E5A-4489-BAAE-5B70C4AC9E4B}"/>
          </ac:spMkLst>
        </pc:spChg>
        <pc:spChg chg="mod">
          <ac:chgData name="lmolloypaz@outlook.com" userId="0094a4f4cf7e37e9" providerId="LiveId" clId="{E7C22443-778F-4B45-AF2B-B268F919B6F8}" dt="2021-10-06T14:44:29.002" v="220" actId="255"/>
          <ac:spMkLst>
            <pc:docMk/>
            <pc:sldMk cId="1135384509" sldId="265"/>
            <ac:spMk id="3" creationId="{03A88094-D097-4857-9B84-AD398FEA89DE}"/>
          </ac:spMkLst>
        </pc:spChg>
      </pc:sldChg>
      <pc:sldChg chg="modSp new mod">
        <pc:chgData name="lmolloypaz@outlook.com" userId="0094a4f4cf7e37e9" providerId="LiveId" clId="{E7C22443-778F-4B45-AF2B-B268F919B6F8}" dt="2021-10-06T15:01:22.478" v="239" actId="27636"/>
        <pc:sldMkLst>
          <pc:docMk/>
          <pc:sldMk cId="2643640554" sldId="266"/>
        </pc:sldMkLst>
        <pc:spChg chg="mod">
          <ac:chgData name="lmolloypaz@outlook.com" userId="0094a4f4cf7e37e9" providerId="LiveId" clId="{E7C22443-778F-4B45-AF2B-B268F919B6F8}" dt="2021-10-06T14:45:10.974" v="222"/>
          <ac:spMkLst>
            <pc:docMk/>
            <pc:sldMk cId="2643640554" sldId="266"/>
            <ac:spMk id="2" creationId="{C6A0250B-2E2C-415E-A87D-AF430E621DAF}"/>
          </ac:spMkLst>
        </pc:spChg>
        <pc:spChg chg="mod">
          <ac:chgData name="lmolloypaz@outlook.com" userId="0094a4f4cf7e37e9" providerId="LiveId" clId="{E7C22443-778F-4B45-AF2B-B268F919B6F8}" dt="2021-10-06T15:01:22.478" v="239" actId="27636"/>
          <ac:spMkLst>
            <pc:docMk/>
            <pc:sldMk cId="2643640554" sldId="266"/>
            <ac:spMk id="3" creationId="{2A684850-EE82-40F4-8388-112472CFDFE0}"/>
          </ac:spMkLst>
        </pc:spChg>
      </pc:sldChg>
      <pc:sldChg chg="modSp new mod">
        <pc:chgData name="lmolloypaz@outlook.com" userId="0094a4f4cf7e37e9" providerId="LiveId" clId="{E7C22443-778F-4B45-AF2B-B268F919B6F8}" dt="2021-10-06T15:05:25.361" v="272" actId="255"/>
        <pc:sldMkLst>
          <pc:docMk/>
          <pc:sldMk cId="3471266136" sldId="267"/>
        </pc:sldMkLst>
        <pc:spChg chg="mod">
          <ac:chgData name="lmolloypaz@outlook.com" userId="0094a4f4cf7e37e9" providerId="LiveId" clId="{E7C22443-778F-4B45-AF2B-B268F919B6F8}" dt="2021-10-06T15:02:50.608" v="256" actId="27636"/>
          <ac:spMkLst>
            <pc:docMk/>
            <pc:sldMk cId="3471266136" sldId="267"/>
            <ac:spMk id="2" creationId="{34DA331A-9476-498A-84CA-3CDDB1B328D9}"/>
          </ac:spMkLst>
        </pc:spChg>
        <pc:spChg chg="mod">
          <ac:chgData name="lmolloypaz@outlook.com" userId="0094a4f4cf7e37e9" providerId="LiveId" clId="{E7C22443-778F-4B45-AF2B-B268F919B6F8}" dt="2021-10-06T15:05:25.361" v="272" actId="255"/>
          <ac:spMkLst>
            <pc:docMk/>
            <pc:sldMk cId="3471266136" sldId="267"/>
            <ac:spMk id="3" creationId="{DB3CBAC3-A34F-4FDB-86F5-420D82E73306}"/>
          </ac:spMkLst>
        </pc:spChg>
      </pc:sldChg>
      <pc:sldChg chg="modSp new mod">
        <pc:chgData name="lmolloypaz@outlook.com" userId="0094a4f4cf7e37e9" providerId="LiveId" clId="{E7C22443-778F-4B45-AF2B-B268F919B6F8}" dt="2021-10-06T15:07:20.301" v="285" actId="255"/>
        <pc:sldMkLst>
          <pc:docMk/>
          <pc:sldMk cId="1623545756" sldId="268"/>
        </pc:sldMkLst>
        <pc:spChg chg="mod">
          <ac:chgData name="lmolloypaz@outlook.com" userId="0094a4f4cf7e37e9" providerId="LiveId" clId="{E7C22443-778F-4B45-AF2B-B268F919B6F8}" dt="2021-10-06T15:05:38.333" v="274"/>
          <ac:spMkLst>
            <pc:docMk/>
            <pc:sldMk cId="1623545756" sldId="268"/>
            <ac:spMk id="2" creationId="{BC7B55B0-2041-487B-824F-192158A9635D}"/>
          </ac:spMkLst>
        </pc:spChg>
        <pc:spChg chg="mod">
          <ac:chgData name="lmolloypaz@outlook.com" userId="0094a4f4cf7e37e9" providerId="LiveId" clId="{E7C22443-778F-4B45-AF2B-B268F919B6F8}" dt="2021-10-06T15:07:20.301" v="285" actId="255"/>
          <ac:spMkLst>
            <pc:docMk/>
            <pc:sldMk cId="1623545756" sldId="268"/>
            <ac:spMk id="3" creationId="{AB81691B-94FD-4742-8E34-50F6D6FAAF4F}"/>
          </ac:spMkLst>
        </pc:spChg>
      </pc:sldChg>
      <pc:sldChg chg="modSp new mod">
        <pc:chgData name="lmolloypaz@outlook.com" userId="0094a4f4cf7e37e9" providerId="LiveId" clId="{E7C22443-778F-4B45-AF2B-B268F919B6F8}" dt="2021-10-06T15:09:56.225" v="300" actId="20577"/>
        <pc:sldMkLst>
          <pc:docMk/>
          <pc:sldMk cId="1043281377" sldId="269"/>
        </pc:sldMkLst>
        <pc:spChg chg="mod">
          <ac:chgData name="lmolloypaz@outlook.com" userId="0094a4f4cf7e37e9" providerId="LiveId" clId="{E7C22443-778F-4B45-AF2B-B268F919B6F8}" dt="2021-10-06T15:07:50.969" v="287"/>
          <ac:spMkLst>
            <pc:docMk/>
            <pc:sldMk cId="1043281377" sldId="269"/>
            <ac:spMk id="2" creationId="{5E3D41FB-FAD0-404F-A91D-F2ED134DDA3E}"/>
          </ac:spMkLst>
        </pc:spChg>
        <pc:spChg chg="mod">
          <ac:chgData name="lmolloypaz@outlook.com" userId="0094a4f4cf7e37e9" providerId="LiveId" clId="{E7C22443-778F-4B45-AF2B-B268F919B6F8}" dt="2021-10-06T15:09:56.225" v="300" actId="20577"/>
          <ac:spMkLst>
            <pc:docMk/>
            <pc:sldMk cId="1043281377" sldId="269"/>
            <ac:spMk id="3" creationId="{DF7D0FB3-9F4A-4DAA-83D4-5ACE9E2E49B6}"/>
          </ac:spMkLst>
        </pc:spChg>
      </pc:sldChg>
      <pc:sldChg chg="modSp new mod">
        <pc:chgData name="lmolloypaz@outlook.com" userId="0094a4f4cf7e37e9" providerId="LiveId" clId="{E7C22443-778F-4B45-AF2B-B268F919B6F8}" dt="2021-10-06T15:12:51.942" v="352" actId="255"/>
        <pc:sldMkLst>
          <pc:docMk/>
          <pc:sldMk cId="3073250204" sldId="270"/>
        </pc:sldMkLst>
        <pc:spChg chg="mod">
          <ac:chgData name="lmolloypaz@outlook.com" userId="0094a4f4cf7e37e9" providerId="LiveId" clId="{E7C22443-778F-4B45-AF2B-B268F919B6F8}" dt="2021-10-06T15:10:39.277" v="316" actId="20577"/>
          <ac:spMkLst>
            <pc:docMk/>
            <pc:sldMk cId="3073250204" sldId="270"/>
            <ac:spMk id="2" creationId="{A4E6FAE6-7FCA-48DB-B00A-4CA8FE282BCB}"/>
          </ac:spMkLst>
        </pc:spChg>
        <pc:spChg chg="mod">
          <ac:chgData name="lmolloypaz@outlook.com" userId="0094a4f4cf7e37e9" providerId="LiveId" clId="{E7C22443-778F-4B45-AF2B-B268F919B6F8}" dt="2021-10-06T15:12:51.942" v="352" actId="255"/>
          <ac:spMkLst>
            <pc:docMk/>
            <pc:sldMk cId="3073250204" sldId="270"/>
            <ac:spMk id="3" creationId="{6CD2F6EE-619C-4999-99D7-98EB8341887B}"/>
          </ac:spMkLst>
        </pc:spChg>
      </pc:sldChg>
      <pc:sldChg chg="modSp new mod">
        <pc:chgData name="lmolloypaz@outlook.com" userId="0094a4f4cf7e37e9" providerId="LiveId" clId="{E7C22443-778F-4B45-AF2B-B268F919B6F8}" dt="2021-10-06T15:19:15.544" v="388" actId="255"/>
        <pc:sldMkLst>
          <pc:docMk/>
          <pc:sldMk cId="267217962" sldId="271"/>
        </pc:sldMkLst>
        <pc:spChg chg="mod">
          <ac:chgData name="lmolloypaz@outlook.com" userId="0094a4f4cf7e37e9" providerId="LiveId" clId="{E7C22443-778F-4B45-AF2B-B268F919B6F8}" dt="2021-10-06T15:19:10.374" v="386" actId="20577"/>
          <ac:spMkLst>
            <pc:docMk/>
            <pc:sldMk cId="267217962" sldId="271"/>
            <ac:spMk id="2" creationId="{E9DC6EEB-54C8-472F-A30D-C10BD23A5592}"/>
          </ac:spMkLst>
        </pc:spChg>
        <pc:spChg chg="mod">
          <ac:chgData name="lmolloypaz@outlook.com" userId="0094a4f4cf7e37e9" providerId="LiveId" clId="{E7C22443-778F-4B45-AF2B-B268F919B6F8}" dt="2021-10-06T15:19:15.544" v="388" actId="255"/>
          <ac:spMkLst>
            <pc:docMk/>
            <pc:sldMk cId="267217962" sldId="271"/>
            <ac:spMk id="3" creationId="{04FF2AD0-FA56-49C5-8831-9CF07A6E6206}"/>
          </ac:spMkLst>
        </pc:spChg>
      </pc:sldChg>
      <pc:sldChg chg="modSp new mod">
        <pc:chgData name="lmolloypaz@outlook.com" userId="0094a4f4cf7e37e9" providerId="LiveId" clId="{E7C22443-778F-4B45-AF2B-B268F919B6F8}" dt="2021-10-06T15:20:12.545" v="397" actId="27636"/>
        <pc:sldMkLst>
          <pc:docMk/>
          <pc:sldMk cId="1657201340" sldId="272"/>
        </pc:sldMkLst>
        <pc:spChg chg="mod">
          <ac:chgData name="lmolloypaz@outlook.com" userId="0094a4f4cf7e37e9" providerId="LiveId" clId="{E7C22443-778F-4B45-AF2B-B268F919B6F8}" dt="2021-10-06T15:19:45.310" v="393"/>
          <ac:spMkLst>
            <pc:docMk/>
            <pc:sldMk cId="1657201340" sldId="272"/>
            <ac:spMk id="2" creationId="{17725E28-D7D6-4DB1-B097-0A6282DCB61C}"/>
          </ac:spMkLst>
        </pc:spChg>
        <pc:spChg chg="mod">
          <ac:chgData name="lmolloypaz@outlook.com" userId="0094a4f4cf7e37e9" providerId="LiveId" clId="{E7C22443-778F-4B45-AF2B-B268F919B6F8}" dt="2021-10-06T15:20:12.545" v="397" actId="27636"/>
          <ac:spMkLst>
            <pc:docMk/>
            <pc:sldMk cId="1657201340" sldId="272"/>
            <ac:spMk id="3" creationId="{C066B9D5-8FCC-4B65-A8D2-6B84B012A441}"/>
          </ac:spMkLst>
        </pc:spChg>
      </pc:sldChg>
      <pc:sldChg chg="modSp new mod">
        <pc:chgData name="lmolloypaz@outlook.com" userId="0094a4f4cf7e37e9" providerId="LiveId" clId="{E7C22443-778F-4B45-AF2B-B268F919B6F8}" dt="2021-10-06T17:35:20.460" v="401" actId="255"/>
        <pc:sldMkLst>
          <pc:docMk/>
          <pc:sldMk cId="3408573857" sldId="273"/>
        </pc:sldMkLst>
        <pc:spChg chg="mod">
          <ac:chgData name="lmolloypaz@outlook.com" userId="0094a4f4cf7e37e9" providerId="LiveId" clId="{E7C22443-778F-4B45-AF2B-B268F919B6F8}" dt="2021-10-06T17:35:02.006" v="399"/>
          <ac:spMkLst>
            <pc:docMk/>
            <pc:sldMk cId="3408573857" sldId="273"/>
            <ac:spMk id="2" creationId="{FA13F183-778D-462E-B4A7-34D398586BE0}"/>
          </ac:spMkLst>
        </pc:spChg>
        <pc:spChg chg="mod">
          <ac:chgData name="lmolloypaz@outlook.com" userId="0094a4f4cf7e37e9" providerId="LiveId" clId="{E7C22443-778F-4B45-AF2B-B268F919B6F8}" dt="2021-10-06T17:35:20.460" v="401" actId="255"/>
          <ac:spMkLst>
            <pc:docMk/>
            <pc:sldMk cId="3408573857" sldId="273"/>
            <ac:spMk id="3" creationId="{0610D074-B11D-4652-A5D9-D4150780551D}"/>
          </ac:spMkLst>
        </pc:spChg>
      </pc:sldChg>
      <pc:sldChg chg="modSp new mod">
        <pc:chgData name="lmolloypaz@outlook.com" userId="0094a4f4cf7e37e9" providerId="LiveId" clId="{E7C22443-778F-4B45-AF2B-B268F919B6F8}" dt="2021-10-06T17:42:26.865" v="416" actId="255"/>
        <pc:sldMkLst>
          <pc:docMk/>
          <pc:sldMk cId="752557745" sldId="274"/>
        </pc:sldMkLst>
        <pc:spChg chg="mod">
          <ac:chgData name="lmolloypaz@outlook.com" userId="0094a4f4cf7e37e9" providerId="LiveId" clId="{E7C22443-778F-4B45-AF2B-B268F919B6F8}" dt="2021-10-06T17:39:23.964" v="403"/>
          <ac:spMkLst>
            <pc:docMk/>
            <pc:sldMk cId="752557745" sldId="274"/>
            <ac:spMk id="2" creationId="{722FD775-6B94-49CB-B8CE-42865304D3AE}"/>
          </ac:spMkLst>
        </pc:spChg>
        <pc:spChg chg="mod">
          <ac:chgData name="lmolloypaz@outlook.com" userId="0094a4f4cf7e37e9" providerId="LiveId" clId="{E7C22443-778F-4B45-AF2B-B268F919B6F8}" dt="2021-10-06T17:42:26.865" v="416" actId="255"/>
          <ac:spMkLst>
            <pc:docMk/>
            <pc:sldMk cId="752557745" sldId="274"/>
            <ac:spMk id="3" creationId="{138F5B9B-D9B8-4767-B42E-9F1043BD87CF}"/>
          </ac:spMkLst>
        </pc:spChg>
      </pc:sldChg>
      <pc:sldChg chg="modSp new mod">
        <pc:chgData name="lmolloypaz@outlook.com" userId="0094a4f4cf7e37e9" providerId="LiveId" clId="{E7C22443-778F-4B45-AF2B-B268F919B6F8}" dt="2021-10-06T17:43:35.069" v="422" actId="27636"/>
        <pc:sldMkLst>
          <pc:docMk/>
          <pc:sldMk cId="1685973169" sldId="275"/>
        </pc:sldMkLst>
        <pc:spChg chg="mod">
          <ac:chgData name="lmolloypaz@outlook.com" userId="0094a4f4cf7e37e9" providerId="LiveId" clId="{E7C22443-778F-4B45-AF2B-B268F919B6F8}" dt="2021-10-06T17:43:14.397" v="418"/>
          <ac:spMkLst>
            <pc:docMk/>
            <pc:sldMk cId="1685973169" sldId="275"/>
            <ac:spMk id="2" creationId="{83BB8F9E-AC42-4ECF-B4F0-9A1A8F4934AB}"/>
          </ac:spMkLst>
        </pc:spChg>
        <pc:spChg chg="mod">
          <ac:chgData name="lmolloypaz@outlook.com" userId="0094a4f4cf7e37e9" providerId="LiveId" clId="{E7C22443-778F-4B45-AF2B-B268F919B6F8}" dt="2021-10-06T17:43:35.069" v="422" actId="27636"/>
          <ac:spMkLst>
            <pc:docMk/>
            <pc:sldMk cId="1685973169" sldId="275"/>
            <ac:spMk id="3" creationId="{764C1DC0-FB9A-4D4D-8F16-1CC4143FFD2D}"/>
          </ac:spMkLst>
        </pc:spChg>
      </pc:sldChg>
      <pc:sldChg chg="modSp new mod">
        <pc:chgData name="lmolloypaz@outlook.com" userId="0094a4f4cf7e37e9" providerId="LiveId" clId="{E7C22443-778F-4B45-AF2B-B268F919B6F8}" dt="2021-10-06T17:45:21.913" v="575" actId="5793"/>
        <pc:sldMkLst>
          <pc:docMk/>
          <pc:sldMk cId="590773534" sldId="276"/>
        </pc:sldMkLst>
        <pc:spChg chg="mod">
          <ac:chgData name="lmolloypaz@outlook.com" userId="0094a4f4cf7e37e9" providerId="LiveId" clId="{E7C22443-778F-4B45-AF2B-B268F919B6F8}" dt="2021-10-06T17:44:08.409" v="507" actId="20577"/>
          <ac:spMkLst>
            <pc:docMk/>
            <pc:sldMk cId="590773534" sldId="276"/>
            <ac:spMk id="2" creationId="{74DD086F-3E60-44B6-A7FD-9413295B9E13}"/>
          </ac:spMkLst>
        </pc:spChg>
        <pc:spChg chg="mod">
          <ac:chgData name="lmolloypaz@outlook.com" userId="0094a4f4cf7e37e9" providerId="LiveId" clId="{E7C22443-778F-4B45-AF2B-B268F919B6F8}" dt="2021-10-06T17:45:21.913" v="575" actId="5793"/>
          <ac:spMkLst>
            <pc:docMk/>
            <pc:sldMk cId="590773534" sldId="276"/>
            <ac:spMk id="3" creationId="{BCECF8D2-4A0A-4EE9-9D22-D2FEF4312F7A}"/>
          </ac:spMkLst>
        </pc:spChg>
      </pc:sldChg>
      <pc:sldChg chg="modSp new mod">
        <pc:chgData name="lmolloypaz@outlook.com" userId="0094a4f4cf7e37e9" providerId="LiveId" clId="{E7C22443-778F-4B45-AF2B-B268F919B6F8}" dt="2021-10-06T17:46:30.350" v="602" actId="20577"/>
        <pc:sldMkLst>
          <pc:docMk/>
          <pc:sldMk cId="4172541774" sldId="277"/>
        </pc:sldMkLst>
        <pc:spChg chg="mod">
          <ac:chgData name="lmolloypaz@outlook.com" userId="0094a4f4cf7e37e9" providerId="LiveId" clId="{E7C22443-778F-4B45-AF2B-B268F919B6F8}" dt="2021-10-06T17:45:27.973" v="577"/>
          <ac:spMkLst>
            <pc:docMk/>
            <pc:sldMk cId="4172541774" sldId="277"/>
            <ac:spMk id="2" creationId="{2BF56989-0824-4186-BEBE-C99FDEE46D1B}"/>
          </ac:spMkLst>
        </pc:spChg>
        <pc:spChg chg="mod">
          <ac:chgData name="lmolloypaz@outlook.com" userId="0094a4f4cf7e37e9" providerId="LiveId" clId="{E7C22443-778F-4B45-AF2B-B268F919B6F8}" dt="2021-10-06T17:46:30.350" v="602" actId="20577"/>
          <ac:spMkLst>
            <pc:docMk/>
            <pc:sldMk cId="4172541774" sldId="277"/>
            <ac:spMk id="3" creationId="{638E9782-BFEA-4DB0-B610-50F10A813238}"/>
          </ac:spMkLst>
        </pc:spChg>
      </pc:sldChg>
      <pc:sldChg chg="modSp new mod">
        <pc:chgData name="lmolloypaz@outlook.com" userId="0094a4f4cf7e37e9" providerId="LiveId" clId="{E7C22443-778F-4B45-AF2B-B268F919B6F8}" dt="2021-10-06T17:52:10.160" v="620" actId="255"/>
        <pc:sldMkLst>
          <pc:docMk/>
          <pc:sldMk cId="4165014122" sldId="278"/>
        </pc:sldMkLst>
        <pc:spChg chg="mod">
          <ac:chgData name="lmolloypaz@outlook.com" userId="0094a4f4cf7e37e9" providerId="LiveId" clId="{E7C22443-778F-4B45-AF2B-B268F919B6F8}" dt="2021-10-06T17:47:05.297" v="604"/>
          <ac:spMkLst>
            <pc:docMk/>
            <pc:sldMk cId="4165014122" sldId="278"/>
            <ac:spMk id="2" creationId="{9B2193B2-0CB4-4551-B7F0-4C38687F3884}"/>
          </ac:spMkLst>
        </pc:spChg>
        <pc:spChg chg="mod">
          <ac:chgData name="lmolloypaz@outlook.com" userId="0094a4f4cf7e37e9" providerId="LiveId" clId="{E7C22443-778F-4B45-AF2B-B268F919B6F8}" dt="2021-10-06T17:52:10.160" v="620" actId="255"/>
          <ac:spMkLst>
            <pc:docMk/>
            <pc:sldMk cId="4165014122" sldId="278"/>
            <ac:spMk id="3" creationId="{D8375A9B-345F-47E4-A7C9-F64BDCBFFF1F}"/>
          </ac:spMkLst>
        </pc:spChg>
      </pc:sldChg>
      <pc:sldChg chg="modSp new mod">
        <pc:chgData name="lmolloypaz@outlook.com" userId="0094a4f4cf7e37e9" providerId="LiveId" clId="{E7C22443-778F-4B45-AF2B-B268F919B6F8}" dt="2021-10-06T18:12:51.694" v="658" actId="27636"/>
        <pc:sldMkLst>
          <pc:docMk/>
          <pc:sldMk cId="4085704282" sldId="279"/>
        </pc:sldMkLst>
        <pc:spChg chg="mod">
          <ac:chgData name="lmolloypaz@outlook.com" userId="0094a4f4cf7e37e9" providerId="LiveId" clId="{E7C22443-778F-4B45-AF2B-B268F919B6F8}" dt="2021-10-06T18:09:48.309" v="634" actId="20577"/>
          <ac:spMkLst>
            <pc:docMk/>
            <pc:sldMk cId="4085704282" sldId="279"/>
            <ac:spMk id="2" creationId="{8836DA39-AF97-4EA2-9182-6FBE407D6DAB}"/>
          </ac:spMkLst>
        </pc:spChg>
        <pc:spChg chg="mod">
          <ac:chgData name="lmolloypaz@outlook.com" userId="0094a4f4cf7e37e9" providerId="LiveId" clId="{E7C22443-778F-4B45-AF2B-B268F919B6F8}" dt="2021-10-06T18:12:51.694" v="658" actId="27636"/>
          <ac:spMkLst>
            <pc:docMk/>
            <pc:sldMk cId="4085704282" sldId="279"/>
            <ac:spMk id="3" creationId="{591CD727-2C1F-4734-A0AF-34A01E652447}"/>
          </ac:spMkLst>
        </pc:spChg>
      </pc:sldChg>
      <pc:sldChg chg="modSp new mod">
        <pc:chgData name="lmolloypaz@outlook.com" userId="0094a4f4cf7e37e9" providerId="LiveId" clId="{E7C22443-778F-4B45-AF2B-B268F919B6F8}" dt="2021-10-06T18:15:19.877" v="669" actId="255"/>
        <pc:sldMkLst>
          <pc:docMk/>
          <pc:sldMk cId="2207908714" sldId="280"/>
        </pc:sldMkLst>
        <pc:spChg chg="mod">
          <ac:chgData name="lmolloypaz@outlook.com" userId="0094a4f4cf7e37e9" providerId="LiveId" clId="{E7C22443-778F-4B45-AF2B-B268F919B6F8}" dt="2021-10-06T18:13:45.213" v="660"/>
          <ac:spMkLst>
            <pc:docMk/>
            <pc:sldMk cId="2207908714" sldId="280"/>
            <ac:spMk id="2" creationId="{4F1ADD48-F56C-4E29-A2CE-52B11A927F79}"/>
          </ac:spMkLst>
        </pc:spChg>
        <pc:spChg chg="mod">
          <ac:chgData name="lmolloypaz@outlook.com" userId="0094a4f4cf7e37e9" providerId="LiveId" clId="{E7C22443-778F-4B45-AF2B-B268F919B6F8}" dt="2021-10-06T18:15:19.877" v="669" actId="255"/>
          <ac:spMkLst>
            <pc:docMk/>
            <pc:sldMk cId="2207908714" sldId="280"/>
            <ac:spMk id="3" creationId="{6201DFEE-0BF3-4E74-A8D6-0E585263B3F9}"/>
          </ac:spMkLst>
        </pc:spChg>
      </pc:sldChg>
      <pc:sldChg chg="modSp new mod">
        <pc:chgData name="lmolloypaz@outlook.com" userId="0094a4f4cf7e37e9" providerId="LiveId" clId="{E7C22443-778F-4B45-AF2B-B268F919B6F8}" dt="2021-10-06T18:16:57.197" v="676" actId="255"/>
        <pc:sldMkLst>
          <pc:docMk/>
          <pc:sldMk cId="4169470978" sldId="281"/>
        </pc:sldMkLst>
        <pc:spChg chg="mod">
          <ac:chgData name="lmolloypaz@outlook.com" userId="0094a4f4cf7e37e9" providerId="LiveId" clId="{E7C22443-778F-4B45-AF2B-B268F919B6F8}" dt="2021-10-06T18:16:13.087" v="671"/>
          <ac:spMkLst>
            <pc:docMk/>
            <pc:sldMk cId="4169470978" sldId="281"/>
            <ac:spMk id="2" creationId="{E33F39F0-4BED-404C-9EEE-A1C331914A3E}"/>
          </ac:spMkLst>
        </pc:spChg>
        <pc:spChg chg="mod">
          <ac:chgData name="lmolloypaz@outlook.com" userId="0094a4f4cf7e37e9" providerId="LiveId" clId="{E7C22443-778F-4B45-AF2B-B268F919B6F8}" dt="2021-10-06T18:16:57.197" v="676" actId="255"/>
          <ac:spMkLst>
            <pc:docMk/>
            <pc:sldMk cId="4169470978" sldId="281"/>
            <ac:spMk id="3" creationId="{3EC59ED1-533A-4EFD-9300-D108C3688DDC}"/>
          </ac:spMkLst>
        </pc:spChg>
      </pc:sldChg>
      <pc:sldChg chg="modSp new mod">
        <pc:chgData name="lmolloypaz@outlook.com" userId="0094a4f4cf7e37e9" providerId="LiveId" clId="{E7C22443-778F-4B45-AF2B-B268F919B6F8}" dt="2021-10-06T18:19:24.183" v="737" actId="5793"/>
        <pc:sldMkLst>
          <pc:docMk/>
          <pc:sldMk cId="944520749" sldId="282"/>
        </pc:sldMkLst>
        <pc:spChg chg="mod">
          <ac:chgData name="lmolloypaz@outlook.com" userId="0094a4f4cf7e37e9" providerId="LiveId" clId="{E7C22443-778F-4B45-AF2B-B268F919B6F8}" dt="2021-10-06T18:17:39.844" v="678"/>
          <ac:spMkLst>
            <pc:docMk/>
            <pc:sldMk cId="944520749" sldId="282"/>
            <ac:spMk id="2" creationId="{DDCCCA6A-70A1-4AC3-A106-1FC34FC31316}"/>
          </ac:spMkLst>
        </pc:spChg>
        <pc:spChg chg="mod">
          <ac:chgData name="lmolloypaz@outlook.com" userId="0094a4f4cf7e37e9" providerId="LiveId" clId="{E7C22443-778F-4B45-AF2B-B268F919B6F8}" dt="2021-10-06T18:19:24.183" v="737" actId="5793"/>
          <ac:spMkLst>
            <pc:docMk/>
            <pc:sldMk cId="944520749" sldId="282"/>
            <ac:spMk id="3" creationId="{5CDAD7C2-8327-4111-A04D-7F96D7D21FD2}"/>
          </ac:spMkLst>
        </pc:spChg>
      </pc:sldChg>
      <pc:sldChg chg="modSp new mod">
        <pc:chgData name="lmolloypaz@outlook.com" userId="0094a4f4cf7e37e9" providerId="LiveId" clId="{E7C22443-778F-4B45-AF2B-B268F919B6F8}" dt="2021-10-06T18:21:09.395" v="748" actId="20577"/>
        <pc:sldMkLst>
          <pc:docMk/>
          <pc:sldMk cId="3883159914" sldId="283"/>
        </pc:sldMkLst>
        <pc:spChg chg="mod">
          <ac:chgData name="lmolloypaz@outlook.com" userId="0094a4f4cf7e37e9" providerId="LiveId" clId="{E7C22443-778F-4B45-AF2B-B268F919B6F8}" dt="2021-10-06T18:19:43.095" v="739"/>
          <ac:spMkLst>
            <pc:docMk/>
            <pc:sldMk cId="3883159914" sldId="283"/>
            <ac:spMk id="2" creationId="{F3206081-DDF3-46D4-851F-FBBC2AF73C12}"/>
          </ac:spMkLst>
        </pc:spChg>
        <pc:spChg chg="mod">
          <ac:chgData name="lmolloypaz@outlook.com" userId="0094a4f4cf7e37e9" providerId="LiveId" clId="{E7C22443-778F-4B45-AF2B-B268F919B6F8}" dt="2021-10-06T18:21:09.395" v="748" actId="20577"/>
          <ac:spMkLst>
            <pc:docMk/>
            <pc:sldMk cId="3883159914" sldId="283"/>
            <ac:spMk id="3" creationId="{7ED44B9E-A76C-4D8C-A60F-06120B96B44E}"/>
          </ac:spMkLst>
        </pc:spChg>
      </pc:sldChg>
      <pc:sldChg chg="modSp new mod">
        <pc:chgData name="lmolloypaz@outlook.com" userId="0094a4f4cf7e37e9" providerId="LiveId" clId="{E7C22443-778F-4B45-AF2B-B268F919B6F8}" dt="2021-10-06T18:23:56.289" v="755" actId="20577"/>
        <pc:sldMkLst>
          <pc:docMk/>
          <pc:sldMk cId="3216212181" sldId="284"/>
        </pc:sldMkLst>
        <pc:spChg chg="mod">
          <ac:chgData name="lmolloypaz@outlook.com" userId="0094a4f4cf7e37e9" providerId="LiveId" clId="{E7C22443-778F-4B45-AF2B-B268F919B6F8}" dt="2021-10-06T18:23:14.446" v="750"/>
          <ac:spMkLst>
            <pc:docMk/>
            <pc:sldMk cId="3216212181" sldId="284"/>
            <ac:spMk id="2" creationId="{48FE52BD-487A-4E40-BBA9-B6E86FBC2234}"/>
          </ac:spMkLst>
        </pc:spChg>
        <pc:spChg chg="mod">
          <ac:chgData name="lmolloypaz@outlook.com" userId="0094a4f4cf7e37e9" providerId="LiveId" clId="{E7C22443-778F-4B45-AF2B-B268F919B6F8}" dt="2021-10-06T18:23:56.289" v="755" actId="20577"/>
          <ac:spMkLst>
            <pc:docMk/>
            <pc:sldMk cId="3216212181" sldId="284"/>
            <ac:spMk id="3" creationId="{A874B31E-1A31-4C86-821F-34AFE3EA8DB8}"/>
          </ac:spMkLst>
        </pc:spChg>
      </pc:sldChg>
      <pc:sldChg chg="modSp new mod">
        <pc:chgData name="lmolloypaz@outlook.com" userId="0094a4f4cf7e37e9" providerId="LiveId" clId="{E7C22443-778F-4B45-AF2B-B268F919B6F8}" dt="2021-10-06T18:26:11.683" v="788" actId="20577"/>
        <pc:sldMkLst>
          <pc:docMk/>
          <pc:sldMk cId="626282694" sldId="285"/>
        </pc:sldMkLst>
        <pc:spChg chg="mod">
          <ac:chgData name="lmolloypaz@outlook.com" userId="0094a4f4cf7e37e9" providerId="LiveId" clId="{E7C22443-778F-4B45-AF2B-B268F919B6F8}" dt="2021-10-06T18:24:39.002" v="757"/>
          <ac:spMkLst>
            <pc:docMk/>
            <pc:sldMk cId="626282694" sldId="285"/>
            <ac:spMk id="2" creationId="{AFB9D5A4-FB67-4534-A368-D1C1C0AAA354}"/>
          </ac:spMkLst>
        </pc:spChg>
        <pc:spChg chg="mod">
          <ac:chgData name="lmolloypaz@outlook.com" userId="0094a4f4cf7e37e9" providerId="LiveId" clId="{E7C22443-778F-4B45-AF2B-B268F919B6F8}" dt="2021-10-06T18:26:11.683" v="788" actId="20577"/>
          <ac:spMkLst>
            <pc:docMk/>
            <pc:sldMk cId="626282694" sldId="285"/>
            <ac:spMk id="3" creationId="{A93A8020-C1C0-40A4-A72B-EFD3CE917D3F}"/>
          </ac:spMkLst>
        </pc:spChg>
      </pc:sldChg>
      <pc:sldChg chg="modSp new mod">
        <pc:chgData name="lmolloypaz@outlook.com" userId="0094a4f4cf7e37e9" providerId="LiveId" clId="{E7C22443-778F-4B45-AF2B-B268F919B6F8}" dt="2021-10-06T18:29:17.488" v="811" actId="255"/>
        <pc:sldMkLst>
          <pc:docMk/>
          <pc:sldMk cId="73000631" sldId="286"/>
        </pc:sldMkLst>
        <pc:spChg chg="mod">
          <ac:chgData name="lmolloypaz@outlook.com" userId="0094a4f4cf7e37e9" providerId="LiveId" clId="{E7C22443-778F-4B45-AF2B-B268F919B6F8}" dt="2021-10-06T18:26:40.915" v="790"/>
          <ac:spMkLst>
            <pc:docMk/>
            <pc:sldMk cId="73000631" sldId="286"/>
            <ac:spMk id="2" creationId="{20CC66C8-82D0-466D-B20A-09F0EDB08FCF}"/>
          </ac:spMkLst>
        </pc:spChg>
        <pc:spChg chg="mod">
          <ac:chgData name="lmolloypaz@outlook.com" userId="0094a4f4cf7e37e9" providerId="LiveId" clId="{E7C22443-778F-4B45-AF2B-B268F919B6F8}" dt="2021-10-06T18:29:17.488" v="811" actId="255"/>
          <ac:spMkLst>
            <pc:docMk/>
            <pc:sldMk cId="73000631" sldId="286"/>
            <ac:spMk id="3" creationId="{B5FF4BA8-8BE7-4EE1-9707-D525266576D8}"/>
          </ac:spMkLst>
        </pc:spChg>
      </pc:sldChg>
      <pc:sldChg chg="modSp new mod">
        <pc:chgData name="lmolloypaz@outlook.com" userId="0094a4f4cf7e37e9" providerId="LiveId" clId="{E7C22443-778F-4B45-AF2B-B268F919B6F8}" dt="2021-10-06T18:32:41.745" v="835" actId="20577"/>
        <pc:sldMkLst>
          <pc:docMk/>
          <pc:sldMk cId="2515834905" sldId="287"/>
        </pc:sldMkLst>
        <pc:spChg chg="mod">
          <ac:chgData name="lmolloypaz@outlook.com" userId="0094a4f4cf7e37e9" providerId="LiveId" clId="{E7C22443-778F-4B45-AF2B-B268F919B6F8}" dt="2021-10-06T18:29:49.668" v="813"/>
          <ac:spMkLst>
            <pc:docMk/>
            <pc:sldMk cId="2515834905" sldId="287"/>
            <ac:spMk id="2" creationId="{705FAC9B-B58E-4791-8529-5FED3E724C5F}"/>
          </ac:spMkLst>
        </pc:spChg>
        <pc:spChg chg="mod">
          <ac:chgData name="lmolloypaz@outlook.com" userId="0094a4f4cf7e37e9" providerId="LiveId" clId="{E7C22443-778F-4B45-AF2B-B268F919B6F8}" dt="2021-10-06T18:32:41.745" v="835" actId="20577"/>
          <ac:spMkLst>
            <pc:docMk/>
            <pc:sldMk cId="2515834905" sldId="287"/>
            <ac:spMk id="3" creationId="{006C8F91-16B4-4409-891E-970651DDF888}"/>
          </ac:spMkLst>
        </pc:spChg>
      </pc:sldChg>
      <pc:sldChg chg="modSp new mod">
        <pc:chgData name="lmolloypaz@outlook.com" userId="0094a4f4cf7e37e9" providerId="LiveId" clId="{E7C22443-778F-4B45-AF2B-B268F919B6F8}" dt="2021-10-06T18:34:40.260" v="863" actId="27636"/>
        <pc:sldMkLst>
          <pc:docMk/>
          <pc:sldMk cId="2702228774" sldId="288"/>
        </pc:sldMkLst>
        <pc:spChg chg="mod">
          <ac:chgData name="lmolloypaz@outlook.com" userId="0094a4f4cf7e37e9" providerId="LiveId" clId="{E7C22443-778F-4B45-AF2B-B268F919B6F8}" dt="2021-10-06T18:33:13.439" v="851" actId="20577"/>
          <ac:spMkLst>
            <pc:docMk/>
            <pc:sldMk cId="2702228774" sldId="288"/>
            <ac:spMk id="2" creationId="{C79B17D4-0C70-4180-B20B-EE2830582327}"/>
          </ac:spMkLst>
        </pc:spChg>
        <pc:spChg chg="mod">
          <ac:chgData name="lmolloypaz@outlook.com" userId="0094a4f4cf7e37e9" providerId="LiveId" clId="{E7C22443-778F-4B45-AF2B-B268F919B6F8}" dt="2021-10-06T18:34:40.260" v="863" actId="27636"/>
          <ac:spMkLst>
            <pc:docMk/>
            <pc:sldMk cId="2702228774" sldId="288"/>
            <ac:spMk id="3" creationId="{A89D3F68-FC8B-4435-84FC-770B1C802437}"/>
          </ac:spMkLst>
        </pc:spChg>
      </pc:sldChg>
      <pc:sldChg chg="modSp new mod">
        <pc:chgData name="lmolloypaz@outlook.com" userId="0094a4f4cf7e37e9" providerId="LiveId" clId="{E7C22443-778F-4B45-AF2B-B268F919B6F8}" dt="2021-10-06T18:37:58.172" v="1015" actId="20577"/>
        <pc:sldMkLst>
          <pc:docMk/>
          <pc:sldMk cId="1600991173" sldId="289"/>
        </pc:sldMkLst>
        <pc:spChg chg="mod">
          <ac:chgData name="lmolloypaz@outlook.com" userId="0094a4f4cf7e37e9" providerId="LiveId" clId="{E7C22443-778F-4B45-AF2B-B268F919B6F8}" dt="2021-10-06T18:34:52.517" v="865"/>
          <ac:spMkLst>
            <pc:docMk/>
            <pc:sldMk cId="1600991173" sldId="289"/>
            <ac:spMk id="2" creationId="{5AD0EC22-56ED-4CB1-A8F6-C838396C33D1}"/>
          </ac:spMkLst>
        </pc:spChg>
        <pc:spChg chg="mod">
          <ac:chgData name="lmolloypaz@outlook.com" userId="0094a4f4cf7e37e9" providerId="LiveId" clId="{E7C22443-778F-4B45-AF2B-B268F919B6F8}" dt="2021-10-06T18:37:58.172" v="1015" actId="20577"/>
          <ac:spMkLst>
            <pc:docMk/>
            <pc:sldMk cId="1600991173" sldId="289"/>
            <ac:spMk id="3" creationId="{3DA6FB18-5FF7-4741-9D19-634447BB1B45}"/>
          </ac:spMkLst>
        </pc:spChg>
      </pc:sldChg>
      <pc:sldChg chg="modSp new mod">
        <pc:chgData name="lmolloypaz@outlook.com" userId="0094a4f4cf7e37e9" providerId="LiveId" clId="{E7C22443-778F-4B45-AF2B-B268F919B6F8}" dt="2021-10-06T18:40:06.216" v="1019" actId="255"/>
        <pc:sldMkLst>
          <pc:docMk/>
          <pc:sldMk cId="2547158262" sldId="290"/>
        </pc:sldMkLst>
        <pc:spChg chg="mod">
          <ac:chgData name="lmolloypaz@outlook.com" userId="0094a4f4cf7e37e9" providerId="LiveId" clId="{E7C22443-778F-4B45-AF2B-B268F919B6F8}" dt="2021-10-06T18:39:46.608" v="1017"/>
          <ac:spMkLst>
            <pc:docMk/>
            <pc:sldMk cId="2547158262" sldId="290"/>
            <ac:spMk id="2" creationId="{EDC4F0BB-3F28-4649-81D7-8ACB0E5C70AE}"/>
          </ac:spMkLst>
        </pc:spChg>
        <pc:spChg chg="mod">
          <ac:chgData name="lmolloypaz@outlook.com" userId="0094a4f4cf7e37e9" providerId="LiveId" clId="{E7C22443-778F-4B45-AF2B-B268F919B6F8}" dt="2021-10-06T18:40:06.216" v="1019" actId="255"/>
          <ac:spMkLst>
            <pc:docMk/>
            <pc:sldMk cId="2547158262" sldId="290"/>
            <ac:spMk id="3" creationId="{1508E0FE-C68D-4B4F-82F5-86CA6656CFC7}"/>
          </ac:spMkLst>
        </pc:spChg>
      </pc:sldChg>
      <pc:sldChg chg="modSp new mod">
        <pc:chgData name="lmolloypaz@outlook.com" userId="0094a4f4cf7e37e9" providerId="LiveId" clId="{E7C22443-778F-4B45-AF2B-B268F919B6F8}" dt="2021-10-06T18:40:40.174" v="1023" actId="255"/>
        <pc:sldMkLst>
          <pc:docMk/>
          <pc:sldMk cId="3669379204" sldId="291"/>
        </pc:sldMkLst>
        <pc:spChg chg="mod">
          <ac:chgData name="lmolloypaz@outlook.com" userId="0094a4f4cf7e37e9" providerId="LiveId" clId="{E7C22443-778F-4B45-AF2B-B268F919B6F8}" dt="2021-10-06T18:40:20.982" v="1021"/>
          <ac:spMkLst>
            <pc:docMk/>
            <pc:sldMk cId="3669379204" sldId="291"/>
            <ac:spMk id="2" creationId="{A599166D-A9A9-484D-8911-0F72C95A468D}"/>
          </ac:spMkLst>
        </pc:spChg>
        <pc:spChg chg="mod">
          <ac:chgData name="lmolloypaz@outlook.com" userId="0094a4f4cf7e37e9" providerId="LiveId" clId="{E7C22443-778F-4B45-AF2B-B268F919B6F8}" dt="2021-10-06T18:40:40.174" v="1023" actId="255"/>
          <ac:spMkLst>
            <pc:docMk/>
            <pc:sldMk cId="3669379204" sldId="291"/>
            <ac:spMk id="3" creationId="{1EB51980-28D9-437A-ABDD-C3F485EF5FFC}"/>
          </ac:spMkLst>
        </pc:spChg>
      </pc:sldChg>
      <pc:sldChg chg="modSp new mod">
        <pc:chgData name="lmolloypaz@outlook.com" userId="0094a4f4cf7e37e9" providerId="LiveId" clId="{E7C22443-778F-4B45-AF2B-B268F919B6F8}" dt="2021-10-06T18:47:32.335" v="1044" actId="27636"/>
        <pc:sldMkLst>
          <pc:docMk/>
          <pc:sldMk cId="948829680" sldId="292"/>
        </pc:sldMkLst>
        <pc:spChg chg="mod">
          <ac:chgData name="lmolloypaz@outlook.com" userId="0094a4f4cf7e37e9" providerId="LiveId" clId="{E7C22443-778F-4B45-AF2B-B268F919B6F8}" dt="2021-10-06T18:40:56.109" v="1025"/>
          <ac:spMkLst>
            <pc:docMk/>
            <pc:sldMk cId="948829680" sldId="292"/>
            <ac:spMk id="2" creationId="{3622983F-6118-475F-9823-7B289AA23FBF}"/>
          </ac:spMkLst>
        </pc:spChg>
        <pc:spChg chg="mod">
          <ac:chgData name="lmolloypaz@outlook.com" userId="0094a4f4cf7e37e9" providerId="LiveId" clId="{E7C22443-778F-4B45-AF2B-B268F919B6F8}" dt="2021-10-06T18:47:32.335" v="1044" actId="27636"/>
          <ac:spMkLst>
            <pc:docMk/>
            <pc:sldMk cId="948829680" sldId="292"/>
            <ac:spMk id="3" creationId="{1448E21F-6E23-4967-BF92-8AACBA86A354}"/>
          </ac:spMkLst>
        </pc:spChg>
      </pc:sldChg>
      <pc:sldChg chg="modSp new mod">
        <pc:chgData name="lmolloypaz@outlook.com" userId="0094a4f4cf7e37e9" providerId="LiveId" clId="{E7C22443-778F-4B45-AF2B-B268F919B6F8}" dt="2021-10-06T18:50:21.795" v="1061" actId="20577"/>
        <pc:sldMkLst>
          <pc:docMk/>
          <pc:sldMk cId="1178143353" sldId="293"/>
        </pc:sldMkLst>
        <pc:spChg chg="mod">
          <ac:chgData name="lmolloypaz@outlook.com" userId="0094a4f4cf7e37e9" providerId="LiveId" clId="{E7C22443-778F-4B45-AF2B-B268F919B6F8}" dt="2021-10-06T18:48:17.995" v="1046"/>
          <ac:spMkLst>
            <pc:docMk/>
            <pc:sldMk cId="1178143353" sldId="293"/>
            <ac:spMk id="2" creationId="{DB7B9C8E-0CA4-4041-949B-65EEC3F2241F}"/>
          </ac:spMkLst>
        </pc:spChg>
        <pc:spChg chg="mod">
          <ac:chgData name="lmolloypaz@outlook.com" userId="0094a4f4cf7e37e9" providerId="LiveId" clId="{E7C22443-778F-4B45-AF2B-B268F919B6F8}" dt="2021-10-06T18:50:21.795" v="1061" actId="20577"/>
          <ac:spMkLst>
            <pc:docMk/>
            <pc:sldMk cId="1178143353" sldId="293"/>
            <ac:spMk id="3" creationId="{76F4A1E0-4802-4007-A661-18ACABBD759C}"/>
          </ac:spMkLst>
        </pc:spChg>
      </pc:sldChg>
      <pc:sldChg chg="modSp new mod">
        <pc:chgData name="lmolloypaz@outlook.com" userId="0094a4f4cf7e37e9" providerId="LiveId" clId="{E7C22443-778F-4B45-AF2B-B268F919B6F8}" dt="2021-10-06T18:56:13.371" v="1073" actId="255"/>
        <pc:sldMkLst>
          <pc:docMk/>
          <pc:sldMk cId="1384386692" sldId="294"/>
        </pc:sldMkLst>
        <pc:spChg chg="mod">
          <ac:chgData name="lmolloypaz@outlook.com" userId="0094a4f4cf7e37e9" providerId="LiveId" clId="{E7C22443-778F-4B45-AF2B-B268F919B6F8}" dt="2021-10-06T18:50:36.905" v="1063"/>
          <ac:spMkLst>
            <pc:docMk/>
            <pc:sldMk cId="1384386692" sldId="294"/>
            <ac:spMk id="2" creationId="{F9263037-1855-4A81-8884-EE8E8174228A}"/>
          </ac:spMkLst>
        </pc:spChg>
        <pc:spChg chg="mod">
          <ac:chgData name="lmolloypaz@outlook.com" userId="0094a4f4cf7e37e9" providerId="LiveId" clId="{E7C22443-778F-4B45-AF2B-B268F919B6F8}" dt="2021-10-06T18:56:13.371" v="1073" actId="255"/>
          <ac:spMkLst>
            <pc:docMk/>
            <pc:sldMk cId="1384386692" sldId="294"/>
            <ac:spMk id="3" creationId="{76694033-B402-427A-9C19-8CD8CB026DE0}"/>
          </ac:spMkLst>
        </pc:spChg>
      </pc:sldChg>
      <pc:sldChg chg="modSp new mod">
        <pc:chgData name="lmolloypaz@outlook.com" userId="0094a4f4cf7e37e9" providerId="LiveId" clId="{E7C22443-778F-4B45-AF2B-B268F919B6F8}" dt="2021-10-06T18:57:01.057" v="1079" actId="255"/>
        <pc:sldMkLst>
          <pc:docMk/>
          <pc:sldMk cId="176096855" sldId="295"/>
        </pc:sldMkLst>
        <pc:spChg chg="mod">
          <ac:chgData name="lmolloypaz@outlook.com" userId="0094a4f4cf7e37e9" providerId="LiveId" clId="{E7C22443-778F-4B45-AF2B-B268F919B6F8}" dt="2021-10-06T18:56:30.839" v="1075"/>
          <ac:spMkLst>
            <pc:docMk/>
            <pc:sldMk cId="176096855" sldId="295"/>
            <ac:spMk id="2" creationId="{5A152903-B1FF-44B6-9DE7-48FAE89FCFDB}"/>
          </ac:spMkLst>
        </pc:spChg>
        <pc:spChg chg="mod">
          <ac:chgData name="lmolloypaz@outlook.com" userId="0094a4f4cf7e37e9" providerId="LiveId" clId="{E7C22443-778F-4B45-AF2B-B268F919B6F8}" dt="2021-10-06T18:57:01.057" v="1079" actId="255"/>
          <ac:spMkLst>
            <pc:docMk/>
            <pc:sldMk cId="176096855" sldId="295"/>
            <ac:spMk id="3" creationId="{A1D9D3C9-55A7-4673-AD81-920C93E10B65}"/>
          </ac:spMkLst>
        </pc:spChg>
      </pc:sldChg>
      <pc:sldChg chg="modSp new mod">
        <pc:chgData name="lmolloypaz@outlook.com" userId="0094a4f4cf7e37e9" providerId="LiveId" clId="{E7C22443-778F-4B45-AF2B-B268F919B6F8}" dt="2021-10-06T19:12:03.307" v="1086" actId="20577"/>
        <pc:sldMkLst>
          <pc:docMk/>
          <pc:sldMk cId="2929189928" sldId="296"/>
        </pc:sldMkLst>
        <pc:spChg chg="mod">
          <ac:chgData name="lmolloypaz@outlook.com" userId="0094a4f4cf7e37e9" providerId="LiveId" clId="{E7C22443-778F-4B45-AF2B-B268F919B6F8}" dt="2021-10-06T19:11:26.309" v="1081"/>
          <ac:spMkLst>
            <pc:docMk/>
            <pc:sldMk cId="2929189928" sldId="296"/>
            <ac:spMk id="2" creationId="{08F3DD98-6D63-47F0-8E57-923D91CB1CA0}"/>
          </ac:spMkLst>
        </pc:spChg>
        <pc:spChg chg="mod">
          <ac:chgData name="lmolloypaz@outlook.com" userId="0094a4f4cf7e37e9" providerId="LiveId" clId="{E7C22443-778F-4B45-AF2B-B268F919B6F8}" dt="2021-10-06T19:12:03.307" v="1086" actId="20577"/>
          <ac:spMkLst>
            <pc:docMk/>
            <pc:sldMk cId="2929189928" sldId="296"/>
            <ac:spMk id="3" creationId="{3D4F0871-C4DF-48CA-8A6C-44EC019B658D}"/>
          </ac:spMkLst>
        </pc:spChg>
      </pc:sldChg>
      <pc:sldChg chg="modSp new mod">
        <pc:chgData name="lmolloypaz@outlook.com" userId="0094a4f4cf7e37e9" providerId="LiveId" clId="{E7C22443-778F-4B45-AF2B-B268F919B6F8}" dt="2021-10-06T19:13:56.279" v="1100" actId="27636"/>
        <pc:sldMkLst>
          <pc:docMk/>
          <pc:sldMk cId="935098596" sldId="297"/>
        </pc:sldMkLst>
        <pc:spChg chg="mod">
          <ac:chgData name="lmolloypaz@outlook.com" userId="0094a4f4cf7e37e9" providerId="LiveId" clId="{E7C22443-778F-4B45-AF2B-B268F919B6F8}" dt="2021-10-06T19:12:25.796" v="1088"/>
          <ac:spMkLst>
            <pc:docMk/>
            <pc:sldMk cId="935098596" sldId="297"/>
            <ac:spMk id="2" creationId="{5196EDFD-7092-460A-83AF-FEC2139CECB9}"/>
          </ac:spMkLst>
        </pc:spChg>
        <pc:spChg chg="mod">
          <ac:chgData name="lmolloypaz@outlook.com" userId="0094a4f4cf7e37e9" providerId="LiveId" clId="{E7C22443-778F-4B45-AF2B-B268F919B6F8}" dt="2021-10-06T19:13:56.279" v="1100" actId="27636"/>
          <ac:spMkLst>
            <pc:docMk/>
            <pc:sldMk cId="935098596" sldId="297"/>
            <ac:spMk id="3" creationId="{18DF0003-7DA2-447F-B21F-2997EDFD90A3}"/>
          </ac:spMkLst>
        </pc:spChg>
      </pc:sldChg>
      <pc:sldChg chg="modSp new mod">
        <pc:chgData name="lmolloypaz@outlook.com" userId="0094a4f4cf7e37e9" providerId="LiveId" clId="{E7C22443-778F-4B45-AF2B-B268F919B6F8}" dt="2021-10-06T19:20:19.398" v="1207" actId="20577"/>
        <pc:sldMkLst>
          <pc:docMk/>
          <pc:sldMk cId="1332611468" sldId="298"/>
        </pc:sldMkLst>
        <pc:spChg chg="mod">
          <ac:chgData name="lmolloypaz@outlook.com" userId="0094a4f4cf7e37e9" providerId="LiveId" clId="{E7C22443-778F-4B45-AF2B-B268F919B6F8}" dt="2021-10-06T19:14:43.261" v="1114" actId="20577"/>
          <ac:spMkLst>
            <pc:docMk/>
            <pc:sldMk cId="1332611468" sldId="298"/>
            <ac:spMk id="2" creationId="{DE0C2004-6BC3-45D5-A00A-5B6557597074}"/>
          </ac:spMkLst>
        </pc:spChg>
        <pc:spChg chg="mod">
          <ac:chgData name="lmolloypaz@outlook.com" userId="0094a4f4cf7e37e9" providerId="LiveId" clId="{E7C22443-778F-4B45-AF2B-B268F919B6F8}" dt="2021-10-06T19:20:19.398" v="1207" actId="20577"/>
          <ac:spMkLst>
            <pc:docMk/>
            <pc:sldMk cId="1332611468" sldId="298"/>
            <ac:spMk id="3" creationId="{82D2FA0B-5AEC-4E3C-AD60-21A2770C48B3}"/>
          </ac:spMkLst>
        </pc:spChg>
      </pc:sldChg>
      <pc:sldChg chg="modSp new mod">
        <pc:chgData name="lmolloypaz@outlook.com" userId="0094a4f4cf7e37e9" providerId="LiveId" clId="{E7C22443-778F-4B45-AF2B-B268F919B6F8}" dt="2021-10-06T19:21:05.369" v="1212" actId="20577"/>
        <pc:sldMkLst>
          <pc:docMk/>
          <pc:sldMk cId="2877398883" sldId="299"/>
        </pc:sldMkLst>
        <pc:spChg chg="mod">
          <ac:chgData name="lmolloypaz@outlook.com" userId="0094a4f4cf7e37e9" providerId="LiveId" clId="{E7C22443-778F-4B45-AF2B-B268F919B6F8}" dt="2021-10-06T19:20:43.262" v="1209"/>
          <ac:spMkLst>
            <pc:docMk/>
            <pc:sldMk cId="2877398883" sldId="299"/>
            <ac:spMk id="2" creationId="{0F7296F7-6FF4-4991-A21A-33C23428E258}"/>
          </ac:spMkLst>
        </pc:spChg>
        <pc:spChg chg="mod">
          <ac:chgData name="lmolloypaz@outlook.com" userId="0094a4f4cf7e37e9" providerId="LiveId" clId="{E7C22443-778F-4B45-AF2B-B268F919B6F8}" dt="2021-10-06T19:21:05.369" v="1212" actId="20577"/>
          <ac:spMkLst>
            <pc:docMk/>
            <pc:sldMk cId="2877398883" sldId="299"/>
            <ac:spMk id="3" creationId="{44D12520-FB5E-49BA-BAE1-20BC3A182086}"/>
          </ac:spMkLst>
        </pc:spChg>
      </pc:sldChg>
      <pc:sldChg chg="modSp new mod">
        <pc:chgData name="lmolloypaz@outlook.com" userId="0094a4f4cf7e37e9" providerId="LiveId" clId="{E7C22443-778F-4B45-AF2B-B268F919B6F8}" dt="2021-10-06T19:23:03.932" v="1253" actId="5793"/>
        <pc:sldMkLst>
          <pc:docMk/>
          <pc:sldMk cId="4132314741" sldId="300"/>
        </pc:sldMkLst>
        <pc:spChg chg="mod">
          <ac:chgData name="lmolloypaz@outlook.com" userId="0094a4f4cf7e37e9" providerId="LiveId" clId="{E7C22443-778F-4B45-AF2B-B268F919B6F8}" dt="2021-10-06T19:21:42.359" v="1214"/>
          <ac:spMkLst>
            <pc:docMk/>
            <pc:sldMk cId="4132314741" sldId="300"/>
            <ac:spMk id="2" creationId="{6C83866F-34E3-4DF3-B812-D257C64AE052}"/>
          </ac:spMkLst>
        </pc:spChg>
        <pc:spChg chg="mod">
          <ac:chgData name="lmolloypaz@outlook.com" userId="0094a4f4cf7e37e9" providerId="LiveId" clId="{E7C22443-778F-4B45-AF2B-B268F919B6F8}" dt="2021-10-06T19:23:03.932" v="1253" actId="5793"/>
          <ac:spMkLst>
            <pc:docMk/>
            <pc:sldMk cId="4132314741" sldId="300"/>
            <ac:spMk id="3" creationId="{454657F0-898F-42FC-8C53-9F99776B53BE}"/>
          </ac:spMkLst>
        </pc:spChg>
      </pc:sldChg>
      <pc:sldChg chg="modSp new mod">
        <pc:chgData name="lmolloypaz@outlook.com" userId="0094a4f4cf7e37e9" providerId="LiveId" clId="{E7C22443-778F-4B45-AF2B-B268F919B6F8}" dt="2021-10-06T19:25:06.459" v="1312" actId="20577"/>
        <pc:sldMkLst>
          <pc:docMk/>
          <pc:sldMk cId="1792812162" sldId="301"/>
        </pc:sldMkLst>
        <pc:spChg chg="mod">
          <ac:chgData name="lmolloypaz@outlook.com" userId="0094a4f4cf7e37e9" providerId="LiveId" clId="{E7C22443-778F-4B45-AF2B-B268F919B6F8}" dt="2021-10-06T19:23:37.141" v="1255"/>
          <ac:spMkLst>
            <pc:docMk/>
            <pc:sldMk cId="1792812162" sldId="301"/>
            <ac:spMk id="2" creationId="{4109FE2F-5A31-4AB8-A47F-2E57A190EF83}"/>
          </ac:spMkLst>
        </pc:spChg>
        <pc:spChg chg="mod">
          <ac:chgData name="lmolloypaz@outlook.com" userId="0094a4f4cf7e37e9" providerId="LiveId" clId="{E7C22443-778F-4B45-AF2B-B268F919B6F8}" dt="2021-10-06T19:25:06.459" v="1312" actId="20577"/>
          <ac:spMkLst>
            <pc:docMk/>
            <pc:sldMk cId="1792812162" sldId="301"/>
            <ac:spMk id="3" creationId="{C6EEA42C-A625-4738-9EC1-42E8B1B96639}"/>
          </ac:spMkLst>
        </pc:spChg>
      </pc:sldChg>
      <pc:sldChg chg="modSp new mod">
        <pc:chgData name="lmolloypaz@outlook.com" userId="0094a4f4cf7e37e9" providerId="LiveId" clId="{E7C22443-778F-4B45-AF2B-B268F919B6F8}" dt="2021-10-06T19:26:06.375" v="1318" actId="27636"/>
        <pc:sldMkLst>
          <pc:docMk/>
          <pc:sldMk cId="1730675407" sldId="302"/>
        </pc:sldMkLst>
        <pc:spChg chg="mod">
          <ac:chgData name="lmolloypaz@outlook.com" userId="0094a4f4cf7e37e9" providerId="LiveId" clId="{E7C22443-778F-4B45-AF2B-B268F919B6F8}" dt="2021-10-06T19:25:27.209" v="1314"/>
          <ac:spMkLst>
            <pc:docMk/>
            <pc:sldMk cId="1730675407" sldId="302"/>
            <ac:spMk id="2" creationId="{9EFE66DC-EB5F-4938-8D0B-8E0862B1AD44}"/>
          </ac:spMkLst>
        </pc:spChg>
        <pc:spChg chg="mod">
          <ac:chgData name="lmolloypaz@outlook.com" userId="0094a4f4cf7e37e9" providerId="LiveId" clId="{E7C22443-778F-4B45-AF2B-B268F919B6F8}" dt="2021-10-06T19:26:06.375" v="1318" actId="27636"/>
          <ac:spMkLst>
            <pc:docMk/>
            <pc:sldMk cId="1730675407" sldId="302"/>
            <ac:spMk id="3" creationId="{8A62AD66-D5C5-4B74-9004-844F1300439F}"/>
          </ac:spMkLst>
        </pc:spChg>
      </pc:sldChg>
      <pc:sldChg chg="modSp new mod">
        <pc:chgData name="lmolloypaz@outlook.com" userId="0094a4f4cf7e37e9" providerId="LiveId" clId="{E7C22443-778F-4B45-AF2B-B268F919B6F8}" dt="2021-10-06T19:27:48.975" v="1329" actId="255"/>
        <pc:sldMkLst>
          <pc:docMk/>
          <pc:sldMk cId="2733941223" sldId="303"/>
        </pc:sldMkLst>
        <pc:spChg chg="mod">
          <ac:chgData name="lmolloypaz@outlook.com" userId="0094a4f4cf7e37e9" providerId="LiveId" clId="{E7C22443-778F-4B45-AF2B-B268F919B6F8}" dt="2021-10-06T19:26:43.856" v="1320"/>
          <ac:spMkLst>
            <pc:docMk/>
            <pc:sldMk cId="2733941223" sldId="303"/>
            <ac:spMk id="2" creationId="{03DC1CB6-AA26-4334-B4CC-3B051B5DED0C}"/>
          </ac:spMkLst>
        </pc:spChg>
        <pc:spChg chg="mod">
          <ac:chgData name="lmolloypaz@outlook.com" userId="0094a4f4cf7e37e9" providerId="LiveId" clId="{E7C22443-778F-4B45-AF2B-B268F919B6F8}" dt="2021-10-06T19:27:48.975" v="1329" actId="255"/>
          <ac:spMkLst>
            <pc:docMk/>
            <pc:sldMk cId="2733941223" sldId="303"/>
            <ac:spMk id="3" creationId="{18A2BA09-E95B-49AA-A9E7-D67FEDB5735B}"/>
          </ac:spMkLst>
        </pc:spChg>
      </pc:sldChg>
      <pc:sldChg chg="modSp new mod">
        <pc:chgData name="lmolloypaz@outlook.com" userId="0094a4f4cf7e37e9" providerId="LiveId" clId="{E7C22443-778F-4B45-AF2B-B268F919B6F8}" dt="2021-10-06T19:31:44.300" v="1383" actId="5793"/>
        <pc:sldMkLst>
          <pc:docMk/>
          <pc:sldMk cId="2917382889" sldId="304"/>
        </pc:sldMkLst>
        <pc:spChg chg="mod">
          <ac:chgData name="lmolloypaz@outlook.com" userId="0094a4f4cf7e37e9" providerId="LiveId" clId="{E7C22443-778F-4B45-AF2B-B268F919B6F8}" dt="2021-10-06T19:28:52.621" v="1347" actId="20577"/>
          <ac:spMkLst>
            <pc:docMk/>
            <pc:sldMk cId="2917382889" sldId="304"/>
            <ac:spMk id="2" creationId="{8D989250-4C38-439C-90F1-718B43B377A8}"/>
          </ac:spMkLst>
        </pc:spChg>
        <pc:spChg chg="mod">
          <ac:chgData name="lmolloypaz@outlook.com" userId="0094a4f4cf7e37e9" providerId="LiveId" clId="{E7C22443-778F-4B45-AF2B-B268F919B6F8}" dt="2021-10-06T19:31:44.300" v="1383" actId="5793"/>
          <ac:spMkLst>
            <pc:docMk/>
            <pc:sldMk cId="2917382889" sldId="304"/>
            <ac:spMk id="3" creationId="{072333D0-BDE4-460C-9A3F-8859B484E836}"/>
          </ac:spMkLst>
        </pc:spChg>
      </pc:sldChg>
      <pc:sldChg chg="modSp new mod">
        <pc:chgData name="lmolloypaz@outlook.com" userId="0094a4f4cf7e37e9" providerId="LiveId" clId="{E7C22443-778F-4B45-AF2B-B268F919B6F8}" dt="2021-10-06T19:37:01.296" v="1433" actId="255"/>
        <pc:sldMkLst>
          <pc:docMk/>
          <pc:sldMk cId="4151220198" sldId="305"/>
        </pc:sldMkLst>
        <pc:spChg chg="mod">
          <ac:chgData name="lmolloypaz@outlook.com" userId="0094a4f4cf7e37e9" providerId="LiveId" clId="{E7C22443-778F-4B45-AF2B-B268F919B6F8}" dt="2021-10-06T19:31:50.142" v="1385"/>
          <ac:spMkLst>
            <pc:docMk/>
            <pc:sldMk cId="4151220198" sldId="305"/>
            <ac:spMk id="2" creationId="{814D4D88-DD23-400F-880E-B032BABF2DDE}"/>
          </ac:spMkLst>
        </pc:spChg>
        <pc:spChg chg="mod">
          <ac:chgData name="lmolloypaz@outlook.com" userId="0094a4f4cf7e37e9" providerId="LiveId" clId="{E7C22443-778F-4B45-AF2B-B268F919B6F8}" dt="2021-10-06T19:37:01.296" v="1433" actId="255"/>
          <ac:spMkLst>
            <pc:docMk/>
            <pc:sldMk cId="4151220198" sldId="305"/>
            <ac:spMk id="3" creationId="{D6569EDE-808E-4A76-B2CB-C0BEB26239C8}"/>
          </ac:spMkLst>
        </pc:spChg>
      </pc:sldChg>
      <pc:sldChg chg="modSp new mod">
        <pc:chgData name="lmolloypaz@outlook.com" userId="0094a4f4cf7e37e9" providerId="LiveId" clId="{E7C22443-778F-4B45-AF2B-B268F919B6F8}" dt="2021-10-06T19:40:56.614" v="1561" actId="27636"/>
        <pc:sldMkLst>
          <pc:docMk/>
          <pc:sldMk cId="449273358" sldId="306"/>
        </pc:sldMkLst>
        <pc:spChg chg="mod">
          <ac:chgData name="lmolloypaz@outlook.com" userId="0094a4f4cf7e37e9" providerId="LiveId" clId="{E7C22443-778F-4B45-AF2B-B268F919B6F8}" dt="2021-10-06T19:37:35.581" v="1541" actId="20577"/>
          <ac:spMkLst>
            <pc:docMk/>
            <pc:sldMk cId="449273358" sldId="306"/>
            <ac:spMk id="2" creationId="{39FA0AD4-D5A6-4F18-8344-2A469E25A7E8}"/>
          </ac:spMkLst>
        </pc:spChg>
        <pc:spChg chg="mod">
          <ac:chgData name="lmolloypaz@outlook.com" userId="0094a4f4cf7e37e9" providerId="LiveId" clId="{E7C22443-778F-4B45-AF2B-B268F919B6F8}" dt="2021-10-06T19:40:56.614" v="1561" actId="27636"/>
          <ac:spMkLst>
            <pc:docMk/>
            <pc:sldMk cId="449273358" sldId="306"/>
            <ac:spMk id="3" creationId="{15C786DE-A4A7-4356-8617-70DA96F3DDC0}"/>
          </ac:spMkLst>
        </pc:spChg>
      </pc:sldChg>
      <pc:sldChg chg="modSp new mod">
        <pc:chgData name="lmolloypaz@outlook.com" userId="0094a4f4cf7e37e9" providerId="LiveId" clId="{E7C22443-778F-4B45-AF2B-B268F919B6F8}" dt="2021-10-06T19:46:07.469" v="1615" actId="27636"/>
        <pc:sldMkLst>
          <pc:docMk/>
          <pc:sldMk cId="956587687" sldId="307"/>
        </pc:sldMkLst>
        <pc:spChg chg="mod">
          <ac:chgData name="lmolloypaz@outlook.com" userId="0094a4f4cf7e37e9" providerId="LiveId" clId="{E7C22443-778F-4B45-AF2B-B268F919B6F8}" dt="2021-10-06T19:41:24.326" v="1563"/>
          <ac:spMkLst>
            <pc:docMk/>
            <pc:sldMk cId="956587687" sldId="307"/>
            <ac:spMk id="2" creationId="{E62B2186-96D4-497E-967A-D270EBE370EA}"/>
          </ac:spMkLst>
        </pc:spChg>
        <pc:spChg chg="mod">
          <ac:chgData name="lmolloypaz@outlook.com" userId="0094a4f4cf7e37e9" providerId="LiveId" clId="{E7C22443-778F-4B45-AF2B-B268F919B6F8}" dt="2021-10-06T19:46:07.469" v="1615" actId="27636"/>
          <ac:spMkLst>
            <pc:docMk/>
            <pc:sldMk cId="956587687" sldId="307"/>
            <ac:spMk id="3" creationId="{161EEEB2-A45E-4BD0-BB27-3DD32519691E}"/>
          </ac:spMkLst>
        </pc:spChg>
      </pc:sldChg>
      <pc:sldChg chg="modSp new mod">
        <pc:chgData name="lmolloypaz@outlook.com" userId="0094a4f4cf7e37e9" providerId="LiveId" clId="{E7C22443-778F-4B45-AF2B-B268F919B6F8}" dt="2021-10-06T19:48:38.403" v="1643" actId="255"/>
        <pc:sldMkLst>
          <pc:docMk/>
          <pc:sldMk cId="361934228" sldId="308"/>
        </pc:sldMkLst>
        <pc:spChg chg="mod">
          <ac:chgData name="lmolloypaz@outlook.com" userId="0094a4f4cf7e37e9" providerId="LiveId" clId="{E7C22443-778F-4B45-AF2B-B268F919B6F8}" dt="2021-10-06T19:46:32.760" v="1629" actId="20577"/>
          <ac:spMkLst>
            <pc:docMk/>
            <pc:sldMk cId="361934228" sldId="308"/>
            <ac:spMk id="2" creationId="{0B2EB9B6-2166-4DEB-9F03-29BEDEE35FBA}"/>
          </ac:spMkLst>
        </pc:spChg>
        <pc:spChg chg="mod">
          <ac:chgData name="lmolloypaz@outlook.com" userId="0094a4f4cf7e37e9" providerId="LiveId" clId="{E7C22443-778F-4B45-AF2B-B268F919B6F8}" dt="2021-10-06T19:48:38.403" v="1643" actId="255"/>
          <ac:spMkLst>
            <pc:docMk/>
            <pc:sldMk cId="361934228" sldId="308"/>
            <ac:spMk id="3" creationId="{BACA6618-EEE7-436A-8DDB-7827BFEC58B0}"/>
          </ac:spMkLst>
        </pc:spChg>
      </pc:sldChg>
      <pc:sldChg chg="modSp new mod">
        <pc:chgData name="lmolloypaz@outlook.com" userId="0094a4f4cf7e37e9" providerId="LiveId" clId="{E7C22443-778F-4B45-AF2B-B268F919B6F8}" dt="2021-10-06T19:55:10.930" v="1692" actId="27636"/>
        <pc:sldMkLst>
          <pc:docMk/>
          <pc:sldMk cId="2220001555" sldId="309"/>
        </pc:sldMkLst>
        <pc:spChg chg="mod">
          <ac:chgData name="lmolloypaz@outlook.com" userId="0094a4f4cf7e37e9" providerId="LiveId" clId="{E7C22443-778F-4B45-AF2B-B268F919B6F8}" dt="2021-10-06T19:50:00.977" v="1645"/>
          <ac:spMkLst>
            <pc:docMk/>
            <pc:sldMk cId="2220001555" sldId="309"/>
            <ac:spMk id="2" creationId="{DE182194-DB2D-4A91-9723-383B72056C5A}"/>
          </ac:spMkLst>
        </pc:spChg>
        <pc:spChg chg="mod">
          <ac:chgData name="lmolloypaz@outlook.com" userId="0094a4f4cf7e37e9" providerId="LiveId" clId="{E7C22443-778F-4B45-AF2B-B268F919B6F8}" dt="2021-10-06T19:55:10.930" v="1692" actId="27636"/>
          <ac:spMkLst>
            <pc:docMk/>
            <pc:sldMk cId="2220001555" sldId="309"/>
            <ac:spMk id="3" creationId="{85DA8B65-0FE3-4F4D-93CB-F0AAEF8E0753}"/>
          </ac:spMkLst>
        </pc:spChg>
      </pc:sldChg>
      <pc:sldChg chg="modSp new mod">
        <pc:chgData name="lmolloypaz@outlook.com" userId="0094a4f4cf7e37e9" providerId="LiveId" clId="{E7C22443-778F-4B45-AF2B-B268F919B6F8}" dt="2021-10-06T19:58:12.823" v="1708" actId="255"/>
        <pc:sldMkLst>
          <pc:docMk/>
          <pc:sldMk cId="152527886" sldId="310"/>
        </pc:sldMkLst>
        <pc:spChg chg="mod">
          <ac:chgData name="lmolloypaz@outlook.com" userId="0094a4f4cf7e37e9" providerId="LiveId" clId="{E7C22443-778F-4B45-AF2B-B268F919B6F8}" dt="2021-10-06T19:55:43.921" v="1696" actId="255"/>
          <ac:spMkLst>
            <pc:docMk/>
            <pc:sldMk cId="152527886" sldId="310"/>
            <ac:spMk id="2" creationId="{F14A36DD-F45D-416B-A77B-63D7A17EC1AA}"/>
          </ac:spMkLst>
        </pc:spChg>
        <pc:spChg chg="mod">
          <ac:chgData name="lmolloypaz@outlook.com" userId="0094a4f4cf7e37e9" providerId="LiveId" clId="{E7C22443-778F-4B45-AF2B-B268F919B6F8}" dt="2021-10-06T19:58:12.823" v="1708" actId="255"/>
          <ac:spMkLst>
            <pc:docMk/>
            <pc:sldMk cId="152527886" sldId="310"/>
            <ac:spMk id="3" creationId="{0C2A301D-CA58-4713-9A5F-059263FCFE08}"/>
          </ac:spMkLst>
        </pc:spChg>
      </pc:sldChg>
      <pc:sldChg chg="modSp new mod">
        <pc:chgData name="lmolloypaz@outlook.com" userId="0094a4f4cf7e37e9" providerId="LiveId" clId="{E7C22443-778F-4B45-AF2B-B268F919B6F8}" dt="2021-10-06T20:00:39.029" v="1732" actId="20577"/>
        <pc:sldMkLst>
          <pc:docMk/>
          <pc:sldMk cId="3416860170" sldId="311"/>
        </pc:sldMkLst>
        <pc:spChg chg="mod">
          <ac:chgData name="lmolloypaz@outlook.com" userId="0094a4f4cf7e37e9" providerId="LiveId" clId="{E7C22443-778F-4B45-AF2B-B268F919B6F8}" dt="2021-10-06T19:58:31.836" v="1710"/>
          <ac:spMkLst>
            <pc:docMk/>
            <pc:sldMk cId="3416860170" sldId="311"/>
            <ac:spMk id="2" creationId="{9578131E-DBFF-4EAE-8605-E4DA9095A4DB}"/>
          </ac:spMkLst>
        </pc:spChg>
        <pc:spChg chg="mod">
          <ac:chgData name="lmolloypaz@outlook.com" userId="0094a4f4cf7e37e9" providerId="LiveId" clId="{E7C22443-778F-4B45-AF2B-B268F919B6F8}" dt="2021-10-06T20:00:39.029" v="1732" actId="20577"/>
          <ac:spMkLst>
            <pc:docMk/>
            <pc:sldMk cId="3416860170" sldId="311"/>
            <ac:spMk id="3" creationId="{FD7DE106-43AE-4381-B2BD-5CCB969453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C0F80-C0B3-4232-A729-16EA57D84D2C}"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79DCD-B807-42DD-A57C-AD13E2465087}" type="slidenum">
              <a:rPr lang="en-US" smtClean="0"/>
              <a:t>‹#›</a:t>
            </a:fld>
            <a:endParaRPr lang="en-US"/>
          </a:p>
        </p:txBody>
      </p:sp>
    </p:spTree>
    <p:extLst>
      <p:ext uri="{BB962C8B-B14F-4D97-AF65-F5344CB8AC3E}">
        <p14:creationId xmlns:p14="http://schemas.microsoft.com/office/powerpoint/2010/main" val="23185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1CA4-4BC4-4FE9-A921-FDF10F9681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564B53-1050-41EE-986C-8F3D6EF5D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EB4DD7-15A5-4312-A5B2-1141F3752B34}"/>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5" name="Footer Placeholder 4">
            <a:extLst>
              <a:ext uri="{FF2B5EF4-FFF2-40B4-BE49-F238E27FC236}">
                <a16:creationId xmlns:a16="http://schemas.microsoft.com/office/drawing/2014/main" id="{77F5925A-730A-4C20-9C66-76CBA0523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10476-DC60-461B-8BD6-F11D839CB823}"/>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218618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EB2B-7808-4E9F-8486-2C4054A1C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B8556-C9EC-4088-BBC8-5D56FB4C6C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1C52A-FA45-44C9-8976-4C63C46CCE6E}"/>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5" name="Footer Placeholder 4">
            <a:extLst>
              <a:ext uri="{FF2B5EF4-FFF2-40B4-BE49-F238E27FC236}">
                <a16:creationId xmlns:a16="http://schemas.microsoft.com/office/drawing/2014/main" id="{5A671D7C-9C53-4439-9AEE-A842B75D2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41C31-882B-4354-A8A9-8A5BC69CEFDB}"/>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113334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0698E-BF8E-4F5E-923E-E730C7B63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BACFA8-C55D-4A29-92BC-B50D45DB20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B1292-439E-400D-91B0-F79D9704AD5C}"/>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5" name="Footer Placeholder 4">
            <a:extLst>
              <a:ext uri="{FF2B5EF4-FFF2-40B4-BE49-F238E27FC236}">
                <a16:creationId xmlns:a16="http://schemas.microsoft.com/office/drawing/2014/main" id="{B0CC7C54-3AF8-4B2F-911E-7B1C8C9C3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300F1-7897-48B1-B6D0-0A38482D97BF}"/>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98003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48DF-326E-4ECE-ACFE-BD913C9FB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239C9-4A9B-4814-BE05-8C895A599A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4D8D7-0E0A-4510-A2D9-9B3AA0876D91}"/>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5" name="Footer Placeholder 4">
            <a:extLst>
              <a:ext uri="{FF2B5EF4-FFF2-40B4-BE49-F238E27FC236}">
                <a16:creationId xmlns:a16="http://schemas.microsoft.com/office/drawing/2014/main" id="{081706B7-61B5-4E34-82CA-0510199C0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DB4B4-CE20-4FC5-97B1-5E48DC138E43}"/>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111361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C1D5-2689-421E-9FD7-D941F1B05C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58271-47DD-414D-9ADD-593796FEE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2F15BA-8711-44BE-A80B-108D9ACDB2BF}"/>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5" name="Footer Placeholder 4">
            <a:extLst>
              <a:ext uri="{FF2B5EF4-FFF2-40B4-BE49-F238E27FC236}">
                <a16:creationId xmlns:a16="http://schemas.microsoft.com/office/drawing/2014/main" id="{015290F9-F22B-40A4-81C5-B607E6661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DFE3D-B872-4A96-A170-E139E73650B0}"/>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114585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3120-4D68-47F5-98CC-9A8A5F88EA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B7946-14FF-44F4-9931-A939F95413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57CE0A-849D-4BCF-A2BB-DE96FB3268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235A2C-E213-4411-91C4-BE9916CEE85A}"/>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6" name="Footer Placeholder 5">
            <a:extLst>
              <a:ext uri="{FF2B5EF4-FFF2-40B4-BE49-F238E27FC236}">
                <a16:creationId xmlns:a16="http://schemas.microsoft.com/office/drawing/2014/main" id="{EBD08DDB-F980-4B89-8610-72968AA0C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E0808-15CB-46CA-839E-6A9BE1A45680}"/>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225155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F4D88-C5CB-475F-967C-1EE9654C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1D3F05-A62A-4368-B1D2-8E95386FE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D0456-F327-4948-9A04-62158F376F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0ADB9E-9626-46E8-85B7-A7DBD3BDF9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E7F34-CB5F-4872-8648-89F569ADFF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07A31A-3C44-423D-BA97-B79C3BE47C2C}"/>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8" name="Footer Placeholder 7">
            <a:extLst>
              <a:ext uri="{FF2B5EF4-FFF2-40B4-BE49-F238E27FC236}">
                <a16:creationId xmlns:a16="http://schemas.microsoft.com/office/drawing/2014/main" id="{F684FF81-F4F2-4BE0-B12A-F74B982AC0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BC54C-02E7-4FF2-BED9-B07501D6E703}"/>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293128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B88A-15D9-4478-9ABB-CBE297FA2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54960A-ABA0-4112-8BAD-D200A8BB75E5}"/>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4" name="Footer Placeholder 3">
            <a:extLst>
              <a:ext uri="{FF2B5EF4-FFF2-40B4-BE49-F238E27FC236}">
                <a16:creationId xmlns:a16="http://schemas.microsoft.com/office/drawing/2014/main" id="{1CBA5F0E-C1EF-4C30-A51B-9D80864394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C469B4-2D91-46E3-8E8E-C220998DC2C0}"/>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203337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13144A-8829-4E9B-B91B-5369F33C3A8E}"/>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3" name="Footer Placeholder 2">
            <a:extLst>
              <a:ext uri="{FF2B5EF4-FFF2-40B4-BE49-F238E27FC236}">
                <a16:creationId xmlns:a16="http://schemas.microsoft.com/office/drawing/2014/main" id="{D043D332-F5D2-4E7D-BD73-89CEB5457F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53E710-A225-4251-8142-2C1EFFFA7CAD}"/>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323660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CE8F-9622-4C75-B99A-BBF97FD4A7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6E9D5A-0754-4F24-BCFA-6F1C3D6DD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1E8363-D1C7-45E0-93BF-5566A12C2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95B6A-BC4D-42AB-89CC-4FE74D3E34BA}"/>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6" name="Footer Placeholder 5">
            <a:extLst>
              <a:ext uri="{FF2B5EF4-FFF2-40B4-BE49-F238E27FC236}">
                <a16:creationId xmlns:a16="http://schemas.microsoft.com/office/drawing/2014/main" id="{F0BA044A-151C-4F37-9AA0-5E4FFEBA5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700F2-53FD-4CB9-A01E-6783BEF46833}"/>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199580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8C6B-59E9-4160-BC78-BCD537359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CFC12-F988-494E-A9C7-0594B2863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C370C-7E09-4583-8EE0-59D7F7BBE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EEA8E-0A6E-41DC-8F7E-E1A226767416}"/>
              </a:ext>
            </a:extLst>
          </p:cNvPr>
          <p:cNvSpPr>
            <a:spLocks noGrp="1"/>
          </p:cNvSpPr>
          <p:nvPr>
            <p:ph type="dt" sz="half" idx="10"/>
          </p:nvPr>
        </p:nvSpPr>
        <p:spPr/>
        <p:txBody>
          <a:bodyPr/>
          <a:lstStyle/>
          <a:p>
            <a:fld id="{927B0C6E-96C9-432D-BBBF-6D421799C95A}" type="datetimeFigureOut">
              <a:rPr lang="en-US" smtClean="0"/>
              <a:t>10/25/2021</a:t>
            </a:fld>
            <a:endParaRPr lang="en-US"/>
          </a:p>
        </p:txBody>
      </p:sp>
      <p:sp>
        <p:nvSpPr>
          <p:cNvPr id="6" name="Footer Placeholder 5">
            <a:extLst>
              <a:ext uri="{FF2B5EF4-FFF2-40B4-BE49-F238E27FC236}">
                <a16:creationId xmlns:a16="http://schemas.microsoft.com/office/drawing/2014/main" id="{F9FE89F4-B6FD-41FC-A458-13C964544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5BAC8-EB7E-431F-9E8C-F0DEFF1CB39B}"/>
              </a:ext>
            </a:extLst>
          </p:cNvPr>
          <p:cNvSpPr>
            <a:spLocks noGrp="1"/>
          </p:cNvSpPr>
          <p:nvPr>
            <p:ph type="sldNum" sz="quarter" idx="12"/>
          </p:nvPr>
        </p:nvSpPr>
        <p:spPr/>
        <p:txBody>
          <a:bodyPr/>
          <a:lstStyle/>
          <a:p>
            <a:fld id="{C9EE8B33-489D-4AD2-8592-0C023547AC52}" type="slidenum">
              <a:rPr lang="en-US" smtClean="0"/>
              <a:t>‹#›</a:t>
            </a:fld>
            <a:endParaRPr lang="en-US"/>
          </a:p>
        </p:txBody>
      </p:sp>
    </p:spTree>
    <p:extLst>
      <p:ext uri="{BB962C8B-B14F-4D97-AF65-F5344CB8AC3E}">
        <p14:creationId xmlns:p14="http://schemas.microsoft.com/office/powerpoint/2010/main" val="120215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8415A-D3D6-4528-80E1-4084DE9C3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77B2BB-1E07-48FE-A3E3-9D6B41563B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C38EF-5597-4E63-9AEB-E1D4E8793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B0C6E-96C9-432D-BBBF-6D421799C95A}" type="datetimeFigureOut">
              <a:rPr lang="en-US" smtClean="0"/>
              <a:t>10/25/2021</a:t>
            </a:fld>
            <a:endParaRPr lang="en-US"/>
          </a:p>
        </p:txBody>
      </p:sp>
      <p:sp>
        <p:nvSpPr>
          <p:cNvPr id="5" name="Footer Placeholder 4">
            <a:extLst>
              <a:ext uri="{FF2B5EF4-FFF2-40B4-BE49-F238E27FC236}">
                <a16:creationId xmlns:a16="http://schemas.microsoft.com/office/drawing/2014/main" id="{688904CD-6E85-4237-9A61-01867125D6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1D7BCE-8CA9-492B-B4FC-C58512F1C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E8B33-489D-4AD2-8592-0C023547AC52}" type="slidenum">
              <a:rPr lang="en-US" smtClean="0"/>
              <a:t>‹#›</a:t>
            </a:fld>
            <a:endParaRPr lang="en-US"/>
          </a:p>
        </p:txBody>
      </p:sp>
    </p:spTree>
    <p:extLst>
      <p:ext uri="{BB962C8B-B14F-4D97-AF65-F5344CB8AC3E}">
        <p14:creationId xmlns:p14="http://schemas.microsoft.com/office/powerpoint/2010/main" val="3753739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g"/><Relationship Id="rId5" Type="http://schemas.openxmlformats.org/officeDocument/2006/relationships/image" Target="../media/image2.jf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fif"/></Relationships>
</file>

<file path=ppt/slides/_rels/slide22.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hyperlink" Target="https://www.citadel.edu/root/fraud-waste-abuse-hotline" TargetMode="External"/><Relationship Id="rId1" Type="http://schemas.openxmlformats.org/officeDocument/2006/relationships/slideLayout" Target="../slideLayouts/slideLayout2.xml"/><Relationship Id="rId4" Type="http://schemas.openxmlformats.org/officeDocument/2006/relationships/image" Target="../media/image24.jfi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image" Target="../media/image25.jfif"/></Relationships>
</file>

<file path=ppt/slides/_rels/slide29.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7.jfi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hyperlink" Target="http://www3.citadel.edu/fins/Travel.html" TargetMode="External"/><Relationship Id="rId1" Type="http://schemas.openxmlformats.org/officeDocument/2006/relationships/slideLayout" Target="../slideLayouts/slideLayout2.xml"/><Relationship Id="rId5" Type="http://schemas.openxmlformats.org/officeDocument/2006/relationships/image" Target="../media/image29.jfif"/><Relationship Id="rId4" Type="http://schemas.openxmlformats.org/officeDocument/2006/relationships/image" Target="../media/image28.jfif"/></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bcc.sc.gov/directory.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procurement.sc.gov/agency/green-purchasin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D2ED78-8F65-4CA6-B7FA-535EC71AD58B}"/>
              </a:ext>
            </a:extLst>
          </p:cNvPr>
          <p:cNvSpPr>
            <a:spLocks noGrp="1"/>
          </p:cNvSpPr>
          <p:nvPr>
            <p:ph type="subTitle" idx="1"/>
          </p:nvPr>
        </p:nvSpPr>
        <p:spPr/>
        <p:txBody>
          <a:bodyPr>
            <a:normAutofit lnSpcReduction="10000"/>
          </a:bodyPr>
          <a:lstStyle/>
          <a:p>
            <a:endParaRPr lang="en-US" dirty="0"/>
          </a:p>
          <a:p>
            <a:endParaRPr lang="en-US" dirty="0"/>
          </a:p>
          <a:p>
            <a:endParaRPr lang="en-US" dirty="0"/>
          </a:p>
          <a:p>
            <a:r>
              <a:rPr lang="en-US" dirty="0"/>
              <a:t>Purchase Card Policy Training</a:t>
            </a:r>
          </a:p>
        </p:txBody>
      </p:sp>
      <p:sp>
        <p:nvSpPr>
          <p:cNvPr id="4" name="Footer Placeholder 3">
            <a:extLst>
              <a:ext uri="{FF2B5EF4-FFF2-40B4-BE49-F238E27FC236}">
                <a16:creationId xmlns:a16="http://schemas.microsoft.com/office/drawing/2014/main" id="{6A913139-948F-43B4-9CE4-9FB6624CFEFB}"/>
              </a:ext>
            </a:extLst>
          </p:cNvPr>
          <p:cNvSpPr>
            <a:spLocks noGrp="1"/>
          </p:cNvSpPr>
          <p:nvPr>
            <p:ph type="ftr" sz="quarter" idx="11"/>
          </p:nvPr>
        </p:nvSpPr>
        <p:spPr/>
        <p:txBody>
          <a:bodyPr/>
          <a:lstStyle/>
          <a:p>
            <a:r>
              <a:rPr lang="en-US" dirty="0"/>
              <a:t>Please note this is an overview for training, please refer to the </a:t>
            </a:r>
            <a:r>
              <a:rPr lang="en-US" dirty="0" err="1"/>
              <a:t>PCard</a:t>
            </a:r>
            <a:r>
              <a:rPr lang="en-US" dirty="0"/>
              <a:t> Policy for full details</a:t>
            </a:r>
            <a:r>
              <a:rPr lang="en-US" dirty="0" smtClean="0"/>
              <a:t>. 10/2021</a:t>
            </a:r>
            <a:endParaRPr lang="en-US" dirty="0"/>
          </a:p>
        </p:txBody>
      </p:sp>
      <p:pic>
        <p:nvPicPr>
          <p:cNvPr id="6" name="Picture 5" descr="Logo&#10;&#10;Description automatically generated">
            <a:extLst>
              <a:ext uri="{FF2B5EF4-FFF2-40B4-BE49-F238E27FC236}">
                <a16:creationId xmlns:a16="http://schemas.microsoft.com/office/drawing/2014/main" id="{7CDB1C38-EB7A-40CA-9E41-A6B7392D2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062" y="360253"/>
            <a:ext cx="5573875" cy="489754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36" y="4572912"/>
            <a:ext cx="2695575" cy="16954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3518" y="648677"/>
            <a:ext cx="2763901" cy="1554694"/>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57419" y="5746750"/>
            <a:ext cx="609600" cy="609600"/>
          </a:xfrm>
          <a:prstGeom prst="rect">
            <a:avLst/>
          </a:prstGeom>
        </p:spPr>
      </p:pic>
    </p:spTree>
    <p:extLst>
      <p:ext uri="{BB962C8B-B14F-4D97-AF65-F5344CB8AC3E}">
        <p14:creationId xmlns:p14="http://schemas.microsoft.com/office/powerpoint/2010/main" val="3834041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4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748A-2E5A-4489-BAAE-5B70C4AC9E4B}"/>
              </a:ext>
            </a:extLst>
          </p:cNvPr>
          <p:cNvSpPr>
            <a:spLocks noGrp="1"/>
          </p:cNvSpPr>
          <p:nvPr>
            <p:ph type="title"/>
          </p:nvPr>
        </p:nvSpPr>
        <p:spPr/>
        <p:txBody>
          <a:bodyPr/>
          <a:lstStyle/>
          <a:p>
            <a:r>
              <a:rPr lang="en-US" dirty="0"/>
              <a:t>RESPONSIBILITIES OF DEPARTMENT LIAISONS - Continued</a:t>
            </a:r>
          </a:p>
        </p:txBody>
      </p:sp>
      <p:sp>
        <p:nvSpPr>
          <p:cNvPr id="3" name="Content Placeholder 2">
            <a:extLst>
              <a:ext uri="{FF2B5EF4-FFF2-40B4-BE49-F238E27FC236}">
                <a16:creationId xmlns:a16="http://schemas.microsoft.com/office/drawing/2014/main" id="{03A88094-D097-4857-9B84-AD398FEA89DE}"/>
              </a:ext>
            </a:extLst>
          </p:cNvPr>
          <p:cNvSpPr>
            <a:spLocks noGrp="1"/>
          </p:cNvSpPr>
          <p:nvPr>
            <p:ph idx="1"/>
          </p:nvPr>
        </p:nvSpPr>
        <p:spPr/>
        <p:txBody>
          <a:bodyPr>
            <a:normAutofit/>
          </a:bodyPr>
          <a:lstStyle/>
          <a:p>
            <a:r>
              <a:rPr lang="en-US" sz="1600" dirty="0"/>
              <a:t>Assisting in collecting cancelled cards from said Cardholder, if necessary and possible, and forwarding said card to the Purchase Card Administrator for logging and destroying.</a:t>
            </a:r>
          </a:p>
          <a:p>
            <a:r>
              <a:rPr lang="en-US" sz="1600" dirty="0"/>
              <a:t>Alerting the Purchase Card Administrator if you suspect someone is misusing their Purchase Card or otherwise violating Purchase Card policies and/or procedures.</a:t>
            </a:r>
          </a:p>
          <a:p>
            <a:r>
              <a:rPr lang="en-US" sz="1600" dirty="0"/>
              <a:t>Notifying the Purchase Card Administrator if Liaison will be absent during a reconciliation period, whenever possible, prior to the reconciliation deadline.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435" y="3648467"/>
            <a:ext cx="3251875" cy="2272686"/>
          </a:xfrm>
          <a:prstGeom prst="rect">
            <a:avLst/>
          </a:prstGeom>
        </p:spPr>
      </p:pic>
    </p:spTree>
    <p:extLst>
      <p:ext uri="{BB962C8B-B14F-4D97-AF65-F5344CB8AC3E}">
        <p14:creationId xmlns:p14="http://schemas.microsoft.com/office/powerpoint/2010/main" val="1135384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250B-2E2C-415E-A87D-AF430E621DAF}"/>
              </a:ext>
            </a:extLst>
          </p:cNvPr>
          <p:cNvSpPr>
            <a:spLocks noGrp="1"/>
          </p:cNvSpPr>
          <p:nvPr>
            <p:ph type="title"/>
          </p:nvPr>
        </p:nvSpPr>
        <p:spPr/>
        <p:txBody>
          <a:bodyPr/>
          <a:lstStyle/>
          <a:p>
            <a:r>
              <a:rPr lang="en-US" dirty="0"/>
              <a:t>RESPONSIBILITIES OF CARDHOLDERS</a:t>
            </a:r>
          </a:p>
        </p:txBody>
      </p:sp>
      <p:sp>
        <p:nvSpPr>
          <p:cNvPr id="3" name="Content Placeholder 2">
            <a:extLst>
              <a:ext uri="{FF2B5EF4-FFF2-40B4-BE49-F238E27FC236}">
                <a16:creationId xmlns:a16="http://schemas.microsoft.com/office/drawing/2014/main" id="{2A684850-EE82-40F4-8388-112472CFDFE0}"/>
              </a:ext>
            </a:extLst>
          </p:cNvPr>
          <p:cNvSpPr>
            <a:spLocks noGrp="1"/>
          </p:cNvSpPr>
          <p:nvPr>
            <p:ph idx="1"/>
          </p:nvPr>
        </p:nvSpPr>
        <p:spPr/>
        <p:txBody>
          <a:bodyPr>
            <a:normAutofit fontScale="92500"/>
          </a:bodyPr>
          <a:lstStyle/>
          <a:p>
            <a:r>
              <a:rPr lang="en-US" sz="1600" b="1" dirty="0"/>
              <a:t>All Cardholders must be full-time employees (FTEs), or Permanent part-time employees, but not Temporary Employees, of the State of South Carolina and must have completed training with the Purchase Card Administrator and have executed a Cardholder Agreement. Cardholders are de facto purchasing agents for the State of South Carolina and The Citadel. Cardholder responsibilities include, but are not limited to:</a:t>
            </a:r>
          </a:p>
          <a:p>
            <a:r>
              <a:rPr lang="en-US" sz="1600" dirty="0"/>
              <a:t>Participating in training for Cardholders, and training updates when offered and signing Cardholder Agreements, when required;</a:t>
            </a:r>
          </a:p>
          <a:p>
            <a:r>
              <a:rPr lang="en-US" sz="1600" dirty="0"/>
              <a:t>Ensuring the physical security of the Purchase Card and protecting the account number.</a:t>
            </a:r>
          </a:p>
          <a:p>
            <a:r>
              <a:rPr lang="en-US" sz="1600" dirty="0"/>
              <a:t>Ensuring that only the approved Cardholder uses the Purchase Card. Use by anyone other than the approved Cardholder is strictly prohibited. The Purchase Card is not transferrable between co-workers. </a:t>
            </a:r>
          </a:p>
          <a:p>
            <a:r>
              <a:rPr lang="en-US" sz="1600" dirty="0"/>
              <a:t>Ensuring that funds are available prior to making purchases or paying invoices and that purchases are “best value” for The Citadel.</a:t>
            </a:r>
          </a:p>
          <a:p>
            <a:r>
              <a:rPr lang="en-US" sz="1600" dirty="0"/>
              <a:t>Ensuring that the Purchase Card is used only for legitimate business purposes. Misuse of the card will subject the Cardholder to disciplinary action in accordance with College Policies and Procedures relating to disciplinary action and termination for cause. </a:t>
            </a:r>
          </a:p>
          <a:p>
            <a:r>
              <a:rPr lang="en-US" sz="1600" dirty="0"/>
              <a:t>Adhering to the purchase limits and restrictions of the Purchase Card and ensuring that the total amount of any transaction does not exceed the Single Transaction Limit of $2,500, unless an approved Single Transaction Limit Override Form is obtained and on file with the Cardholder. (Please see Exhibit “D” on page 43- STLO.) Furthermore, the Cardholder must ensure that all purchases are within all other spending and vendor guidelines established by the College.</a:t>
            </a:r>
            <a:endParaRPr lang="en-US" sz="16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5567363"/>
            <a:ext cx="609600" cy="609600"/>
          </a:xfrm>
          <a:prstGeom prst="rect">
            <a:avLst/>
          </a:prstGeom>
        </p:spPr>
      </p:pic>
    </p:spTree>
    <p:extLst>
      <p:ext uri="{BB962C8B-B14F-4D97-AF65-F5344CB8AC3E}">
        <p14:creationId xmlns:p14="http://schemas.microsoft.com/office/powerpoint/2010/main" val="2643640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331A-9476-498A-84CA-3CDDB1B328D9}"/>
              </a:ext>
            </a:extLst>
          </p:cNvPr>
          <p:cNvSpPr>
            <a:spLocks noGrp="1"/>
          </p:cNvSpPr>
          <p:nvPr>
            <p:ph type="title"/>
          </p:nvPr>
        </p:nvSpPr>
        <p:spPr/>
        <p:txBody>
          <a:bodyPr>
            <a:normAutofit fontScale="90000"/>
          </a:bodyPr>
          <a:lstStyle/>
          <a:p>
            <a:r>
              <a:rPr lang="en-US" dirty="0"/>
              <a:t>RESPONSIBILITIES OF CARDHOLDERS – Continued</a:t>
            </a:r>
            <a:br>
              <a:rPr lang="en-US" dirty="0"/>
            </a:br>
            <a:endParaRPr lang="en-US" dirty="0"/>
          </a:p>
        </p:txBody>
      </p:sp>
      <p:sp>
        <p:nvSpPr>
          <p:cNvPr id="3" name="Content Placeholder 2">
            <a:extLst>
              <a:ext uri="{FF2B5EF4-FFF2-40B4-BE49-F238E27FC236}">
                <a16:creationId xmlns:a16="http://schemas.microsoft.com/office/drawing/2014/main" id="{DB3CBAC3-A34F-4FDB-86F5-420D82E73306}"/>
              </a:ext>
            </a:extLst>
          </p:cNvPr>
          <p:cNvSpPr>
            <a:spLocks noGrp="1"/>
          </p:cNvSpPr>
          <p:nvPr>
            <p:ph idx="1"/>
          </p:nvPr>
        </p:nvSpPr>
        <p:spPr/>
        <p:txBody>
          <a:bodyPr>
            <a:normAutofit/>
          </a:bodyPr>
          <a:lstStyle/>
          <a:p>
            <a:r>
              <a:rPr lang="en-US" sz="1600" dirty="0"/>
              <a:t>Immediately reporting lost, stolen or compromised cards to Bank of America, the Dean, Director or Department Head and the Purchase Card Administrator.</a:t>
            </a:r>
          </a:p>
          <a:p>
            <a:r>
              <a:rPr lang="en-US" sz="1600" dirty="0"/>
              <a:t>Signing the Bank of America monthly credit card statement before providing it to the assigned Cardholder Liaison.</a:t>
            </a:r>
          </a:p>
          <a:p>
            <a:r>
              <a:rPr lang="en-US" sz="1600" dirty="0"/>
              <a:t>Obtaining all sales slips, register receipts, and/or invoices or purchase card slips and providing same to the Department Liaison for reconciliation, approval and allocation of funds, on a timely and monthly basis. This includes noting the appropriate Index and Account Code for every transaction.</a:t>
            </a:r>
          </a:p>
          <a:p>
            <a:r>
              <a:rPr lang="en-US" sz="1600" dirty="0"/>
              <a:t>Identifying disputed items and contacting the merchant directly to resolve disputes, and maintaining all documentation about said disputes.</a:t>
            </a:r>
          </a:p>
          <a:p>
            <a:r>
              <a:rPr lang="en-US" sz="1600" dirty="0"/>
              <a:t>Ensuring that appropriate credit for the reported disputed item(s) or billing error, appears on a subsequent Bank of America monthly statement.</a:t>
            </a:r>
          </a:p>
          <a:p>
            <a:r>
              <a:rPr lang="en-US" sz="1600" dirty="0"/>
              <a:t>Notifying the Department Liaison if the default account number should be changed on an individual transaction. Noting on the invoice or receipt, the account number or whether the item should be re-allocated to an Account Code other than the Default Account Code.</a:t>
            </a:r>
          </a:p>
          <a:p>
            <a:r>
              <a:rPr lang="en-US" sz="1600" dirty="0"/>
              <a:t>Noting on the receipt, the employee’s CWID and Travel Authorization Number (TAN), if the purchase relates to meeting registrations, conferences or travel of any kind. </a:t>
            </a:r>
          </a:p>
        </p:txBody>
      </p:sp>
    </p:spTree>
    <p:extLst>
      <p:ext uri="{BB962C8B-B14F-4D97-AF65-F5344CB8AC3E}">
        <p14:creationId xmlns:p14="http://schemas.microsoft.com/office/powerpoint/2010/main" val="347126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55B0-2041-487B-824F-192158A9635D}"/>
              </a:ext>
            </a:extLst>
          </p:cNvPr>
          <p:cNvSpPr>
            <a:spLocks noGrp="1"/>
          </p:cNvSpPr>
          <p:nvPr>
            <p:ph type="title"/>
          </p:nvPr>
        </p:nvSpPr>
        <p:spPr/>
        <p:txBody>
          <a:bodyPr/>
          <a:lstStyle/>
          <a:p>
            <a:r>
              <a:rPr lang="en-US" dirty="0"/>
              <a:t>RESPONSIBILITIES OF CARDHOLDERS – Continued</a:t>
            </a:r>
          </a:p>
        </p:txBody>
      </p:sp>
      <p:sp>
        <p:nvSpPr>
          <p:cNvPr id="3" name="Content Placeholder 2">
            <a:extLst>
              <a:ext uri="{FF2B5EF4-FFF2-40B4-BE49-F238E27FC236}">
                <a16:creationId xmlns:a16="http://schemas.microsoft.com/office/drawing/2014/main" id="{AB81691B-94FD-4742-8E34-50F6D6FAAF4F}"/>
              </a:ext>
            </a:extLst>
          </p:cNvPr>
          <p:cNvSpPr>
            <a:spLocks noGrp="1"/>
          </p:cNvSpPr>
          <p:nvPr>
            <p:ph idx="1"/>
          </p:nvPr>
        </p:nvSpPr>
        <p:spPr/>
        <p:txBody>
          <a:bodyPr>
            <a:normAutofit/>
          </a:bodyPr>
          <a:lstStyle/>
          <a:p>
            <a:r>
              <a:rPr lang="en-US" sz="1600" dirty="0"/>
              <a:t>Having all orders delivered to a valid on-campus address only. No purchase card purchases should be delivered to a Cardholder or Liaison’s personal residence, unless a situation has been deemed an emergency and permission has been granted for this exception, in writing, by the Purchase Card Administrator.</a:t>
            </a:r>
          </a:p>
          <a:p>
            <a:r>
              <a:rPr lang="en-US" sz="1600" dirty="0"/>
              <a:t>Returning Purchase Card(s) to either the Department Liaison or directly to the Purchase Card Administrator, upon termination of employment with the College or when transferring departments within the College. When transferring, if a new Purchase Card is necessary, one must be requested within the new department and using that department’s financial information. An ‘old’, existing card may not be used at an employee’s new department.</a:t>
            </a:r>
          </a:p>
          <a:p>
            <a:r>
              <a:rPr lang="en-US" sz="1600" dirty="0"/>
              <a:t>Ensuring that a “premium” or “Service Charge” is not charged by the vendor for use of a credit card. The imposition of premiums or service charges is prohibited by VISA© and is against State of South Carolina Procurement Code. The Cardholder should contact the Purchase Card Administrator if a vendor is attempting to charge an extra fee for use of the card. This is most typically displayed as a fee of 3%.</a:t>
            </a:r>
          </a:p>
          <a:p>
            <a:r>
              <a:rPr lang="en-US" sz="1600" dirty="0"/>
              <a:t>Note: Under no circumstances should a Cardholder accept cash in lieu of a credit to the Purchase Card account.</a:t>
            </a:r>
          </a:p>
        </p:txBody>
      </p:sp>
    </p:spTree>
    <p:extLst>
      <p:ext uri="{BB962C8B-B14F-4D97-AF65-F5344CB8AC3E}">
        <p14:creationId xmlns:p14="http://schemas.microsoft.com/office/powerpoint/2010/main" val="1623545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41FB-FAD0-404F-A91D-F2ED134DDA3E}"/>
              </a:ext>
            </a:extLst>
          </p:cNvPr>
          <p:cNvSpPr>
            <a:spLocks noGrp="1"/>
          </p:cNvSpPr>
          <p:nvPr>
            <p:ph type="title"/>
          </p:nvPr>
        </p:nvSpPr>
        <p:spPr/>
        <p:txBody>
          <a:bodyPr/>
          <a:lstStyle/>
          <a:p>
            <a:r>
              <a:rPr lang="en-US" dirty="0"/>
              <a:t>CARD LIMITS AND SECURITY</a:t>
            </a:r>
          </a:p>
        </p:txBody>
      </p:sp>
      <p:sp>
        <p:nvSpPr>
          <p:cNvPr id="3" name="Content Placeholder 2">
            <a:extLst>
              <a:ext uri="{FF2B5EF4-FFF2-40B4-BE49-F238E27FC236}">
                <a16:creationId xmlns:a16="http://schemas.microsoft.com/office/drawing/2014/main" id="{DF7D0FB3-9F4A-4DAA-83D4-5ACE9E2E49B6}"/>
              </a:ext>
            </a:extLst>
          </p:cNvPr>
          <p:cNvSpPr>
            <a:spLocks noGrp="1"/>
          </p:cNvSpPr>
          <p:nvPr>
            <p:ph idx="1"/>
          </p:nvPr>
        </p:nvSpPr>
        <p:spPr/>
        <p:txBody>
          <a:bodyPr>
            <a:normAutofit/>
          </a:bodyPr>
          <a:lstStyle/>
          <a:p>
            <a:r>
              <a:rPr lang="en-US" sz="1600" b="1" dirty="0"/>
              <a:t>DEPARTMENT INTERNAL CONTROLS:</a:t>
            </a:r>
          </a:p>
          <a:p>
            <a:r>
              <a:rPr lang="en-US" sz="1600" dirty="0"/>
              <a:t>Each department should establish internal controls sufficient to regulate its Purchase Card activities. The responsibility for appropriate use of the card lies not only with the Cardholder, but also with the approving Dean, Director or Department Head. The three roles of Cardholder, Liaison and Dean, Director or Department Head, should be fulfilled by three unique individuals when sufficient staff allows. For example, a department that consists of only two people, can have a Cardholder that performs as their own Liaison, so long as the second person has the authority to sign off as the Dean, Director or Department Head. A department that consists of more than two people must have a third person serve as the Liaison. (Note: this was a State-wide change made in the Fall of 2019. We will be making changes by January 2021 to ensure we are in compliance with this State requirement.)</a:t>
            </a:r>
          </a:p>
          <a:p>
            <a:r>
              <a:rPr lang="en-US" sz="1600" dirty="0"/>
              <a:t>A Cardholder may be the Liaison to his/her own card, only if an independent review has been performed by at least one other person and the Purchase Card Administrator has approved the situation, and there are no other viable alternatives. The Monthly Purchase Card Certification Form must be signed by the Cardholder, Liaison, and Dean, Director or Department Head on a monthly basis. The Liaison or Dean, Director or Department Head, review and certification, must be performed and signed by someone other than the Cardholder. Under no circumstances may one individual serve all three roles.</a:t>
            </a:r>
          </a:p>
          <a:p>
            <a:endParaRPr lang="en-US" sz="16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114" y="365125"/>
            <a:ext cx="1629686" cy="179722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4200" y="5567363"/>
            <a:ext cx="609600" cy="609600"/>
          </a:xfrm>
          <a:prstGeom prst="rect">
            <a:avLst/>
          </a:prstGeom>
        </p:spPr>
      </p:pic>
    </p:spTree>
    <p:extLst>
      <p:ext uri="{BB962C8B-B14F-4D97-AF65-F5344CB8AC3E}">
        <p14:creationId xmlns:p14="http://schemas.microsoft.com/office/powerpoint/2010/main" val="1043281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FAE6-7FCA-48DB-B00A-4CA8FE282BCB}"/>
              </a:ext>
            </a:extLst>
          </p:cNvPr>
          <p:cNvSpPr>
            <a:spLocks noGrp="1"/>
          </p:cNvSpPr>
          <p:nvPr>
            <p:ph type="title"/>
          </p:nvPr>
        </p:nvSpPr>
        <p:spPr/>
        <p:txBody>
          <a:bodyPr/>
          <a:lstStyle/>
          <a:p>
            <a:r>
              <a:rPr lang="en-US" dirty="0"/>
              <a:t>CARD LIMITS AND SECURITY - Continued</a:t>
            </a:r>
          </a:p>
        </p:txBody>
      </p:sp>
      <p:sp>
        <p:nvSpPr>
          <p:cNvPr id="3" name="Content Placeholder 2">
            <a:extLst>
              <a:ext uri="{FF2B5EF4-FFF2-40B4-BE49-F238E27FC236}">
                <a16:creationId xmlns:a16="http://schemas.microsoft.com/office/drawing/2014/main" id="{6CD2F6EE-619C-4999-99D7-98EB8341887B}"/>
              </a:ext>
            </a:extLst>
          </p:cNvPr>
          <p:cNvSpPr>
            <a:spLocks noGrp="1"/>
          </p:cNvSpPr>
          <p:nvPr>
            <p:ph idx="1"/>
          </p:nvPr>
        </p:nvSpPr>
        <p:spPr/>
        <p:txBody>
          <a:bodyPr>
            <a:normAutofit/>
          </a:bodyPr>
          <a:lstStyle/>
          <a:p>
            <a:r>
              <a:rPr lang="en-US" sz="1600" b="1" dirty="0"/>
              <a:t>CARD CREDIT LIMITS:</a:t>
            </a:r>
          </a:p>
          <a:p>
            <a:r>
              <a:rPr lang="en-US" sz="1600" dirty="0"/>
              <a:t>A Cardholder’s monthly credit limit and single transaction limits are electronically set up for each billing cycle. The monthly credit limit sets a restriction on the total amount of spending that can occur during the statement period. Monthly limits are, by default, set at $10,000, per card and may be decreased or increased at the written request of the Dean, Director, or Department Head of the respective department. Your card may have a higher limit, if one was requested and approved by your Dean, Director, Department Head, or VP. The single transaction limit does not affect how much can be spent per day; it only affects the spending limit of each transaction. By default, this amount is $2,500 per purchase, as determined by that State of South Carolina. Additional amounts, up to $10,000 can be spent using the credit card, if accompanied by an executed Single Transaction Limit Override Form, as addressed on page 17, and as shown under Exhibit “D” on page 43 of the </a:t>
            </a:r>
            <a:r>
              <a:rPr lang="en-US" sz="1600" dirty="0" err="1"/>
              <a:t>PCard</a:t>
            </a:r>
            <a:r>
              <a:rPr lang="en-US" sz="1600" dirty="0"/>
              <a:t> Policy. </a:t>
            </a:r>
          </a:p>
          <a:p>
            <a:r>
              <a:rPr lang="en-US" sz="1600" dirty="0"/>
              <a:t>Each Department should keep track of its credit balance(s), or call Bank of America at the number shown on the reverse side of the Purchase Card, to inquire as to the remaining available balance.</a:t>
            </a:r>
          </a:p>
          <a:p>
            <a:r>
              <a:rPr lang="en-US" sz="1600" dirty="0"/>
              <a:t>The Citadel’s billing period runs from the 28th of the month to the 27th of the following month. Statements are made available on the 28th day of the month, at any time between 9:00am-5:00pm. Please notify the Purchase Card Administrator ONLY if your statement is not available to you by 5:00pm on the 28th . On the first business day of each new billing cycle, a Cardholder’s limit amounts will be restored to the full credit line amount.</a:t>
            </a:r>
            <a:endParaRPr lang="en-US" sz="1600" b="1" dirty="0"/>
          </a:p>
        </p:txBody>
      </p:sp>
    </p:spTree>
    <p:extLst>
      <p:ext uri="{BB962C8B-B14F-4D97-AF65-F5344CB8AC3E}">
        <p14:creationId xmlns:p14="http://schemas.microsoft.com/office/powerpoint/2010/main" val="3073250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6EEB-54C8-472F-A30D-C10BD23A5592}"/>
              </a:ext>
            </a:extLst>
          </p:cNvPr>
          <p:cNvSpPr>
            <a:spLocks noGrp="1"/>
          </p:cNvSpPr>
          <p:nvPr>
            <p:ph type="title"/>
          </p:nvPr>
        </p:nvSpPr>
        <p:spPr/>
        <p:txBody>
          <a:bodyPr/>
          <a:lstStyle/>
          <a:p>
            <a:r>
              <a:rPr lang="en-US" dirty="0"/>
              <a:t>RESTRICTED ITEMS AND RESTRICTED USE</a:t>
            </a:r>
          </a:p>
        </p:txBody>
      </p:sp>
      <p:sp>
        <p:nvSpPr>
          <p:cNvPr id="3" name="Content Placeholder 2">
            <a:extLst>
              <a:ext uri="{FF2B5EF4-FFF2-40B4-BE49-F238E27FC236}">
                <a16:creationId xmlns:a16="http://schemas.microsoft.com/office/drawing/2014/main" id="{04FF2AD0-FA56-49C5-8831-9CF07A6E6206}"/>
              </a:ext>
            </a:extLst>
          </p:cNvPr>
          <p:cNvSpPr>
            <a:spLocks noGrp="1"/>
          </p:cNvSpPr>
          <p:nvPr>
            <p:ph idx="1"/>
          </p:nvPr>
        </p:nvSpPr>
        <p:spPr/>
        <p:txBody>
          <a:bodyPr>
            <a:normAutofit lnSpcReduction="10000"/>
          </a:bodyPr>
          <a:lstStyle/>
          <a:p>
            <a:r>
              <a:rPr lang="en-US" sz="1600" dirty="0"/>
              <a:t>Personal purchases of any kind. Personal purchases are defined as purchases of goods or services intended for non-work related use, or use other than official Citadel business</a:t>
            </a:r>
          </a:p>
          <a:p>
            <a:r>
              <a:rPr lang="en-US" sz="1600" dirty="0"/>
              <a:t>Cash advances, including use of the card or card number at ATMs, inside bank branches or at cash advance location and money transfer locations such as Western Union, </a:t>
            </a:r>
            <a:r>
              <a:rPr lang="en-US" sz="1600" dirty="0" err="1"/>
              <a:t>Telecheck</a:t>
            </a:r>
            <a:r>
              <a:rPr lang="en-US" sz="1600" dirty="0"/>
              <a:t>, etc.</a:t>
            </a:r>
          </a:p>
          <a:p>
            <a:r>
              <a:rPr lang="en-US" sz="1600" dirty="0"/>
              <a:t>Gift cards, Barnes &amp; Noble cards, stored value cards, calling cards, pre-paid cards or similar products </a:t>
            </a:r>
          </a:p>
          <a:p>
            <a:r>
              <a:rPr lang="en-US" sz="1600" dirty="0"/>
              <a:t>Employee lodging, meals or unauthorized travel</a:t>
            </a:r>
          </a:p>
          <a:p>
            <a:r>
              <a:rPr lang="en-US" sz="1600" dirty="0"/>
              <a:t>Alcoholic beverages</a:t>
            </a:r>
          </a:p>
          <a:p>
            <a:r>
              <a:rPr lang="en-US" sz="1600" dirty="0"/>
              <a:t>Tobacco products, including vape devices</a:t>
            </a:r>
          </a:p>
          <a:p>
            <a:r>
              <a:rPr lang="en-US" sz="1600" dirty="0"/>
              <a:t>Fuel for state-owned or rental vehicles</a:t>
            </a:r>
          </a:p>
          <a:p>
            <a:r>
              <a:rPr lang="en-US" sz="1600" dirty="0"/>
              <a:t>Professional services, except those authorized by the State Attorney General’s Office, in accordance with State Procurement Policy</a:t>
            </a:r>
          </a:p>
          <a:p>
            <a:r>
              <a:rPr lang="en-US" sz="1600" dirty="0"/>
              <a:t>Food for consumption by State employees</a:t>
            </a:r>
          </a:p>
          <a:p>
            <a:r>
              <a:rPr lang="en-US" sz="1600" dirty="0"/>
              <a:t>Purchases from a vendor with a blocked Merchant Category Code (MCC), without approval from the Purchase Card Administrator</a:t>
            </a:r>
          </a:p>
          <a:p>
            <a:r>
              <a:rPr lang="en-US" sz="1600" dirty="0"/>
              <a:t>Payments on “open accounts” maintained with vendors</a:t>
            </a:r>
          </a:p>
        </p:txBody>
      </p:sp>
    </p:spTree>
    <p:extLst>
      <p:ext uri="{BB962C8B-B14F-4D97-AF65-F5344CB8AC3E}">
        <p14:creationId xmlns:p14="http://schemas.microsoft.com/office/powerpoint/2010/main" val="267217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5E28-D7D6-4DB1-B097-0A6282DCB61C}"/>
              </a:ext>
            </a:extLst>
          </p:cNvPr>
          <p:cNvSpPr>
            <a:spLocks noGrp="1"/>
          </p:cNvSpPr>
          <p:nvPr>
            <p:ph type="title"/>
          </p:nvPr>
        </p:nvSpPr>
        <p:spPr/>
        <p:txBody>
          <a:bodyPr/>
          <a:lstStyle/>
          <a:p>
            <a:r>
              <a:rPr lang="en-US" dirty="0"/>
              <a:t>RESTRICTED ITEMS AND RESTRICTED USE OF THE PURCHASE CARD</a:t>
            </a:r>
          </a:p>
        </p:txBody>
      </p:sp>
      <p:sp>
        <p:nvSpPr>
          <p:cNvPr id="3" name="Content Placeholder 2">
            <a:extLst>
              <a:ext uri="{FF2B5EF4-FFF2-40B4-BE49-F238E27FC236}">
                <a16:creationId xmlns:a16="http://schemas.microsoft.com/office/drawing/2014/main" id="{C066B9D5-8FCC-4B65-A8D2-6B84B012A441}"/>
              </a:ext>
            </a:extLst>
          </p:cNvPr>
          <p:cNvSpPr>
            <a:spLocks noGrp="1"/>
          </p:cNvSpPr>
          <p:nvPr>
            <p:ph idx="1"/>
          </p:nvPr>
        </p:nvSpPr>
        <p:spPr/>
        <p:txBody>
          <a:bodyPr>
            <a:normAutofit/>
          </a:bodyPr>
          <a:lstStyle/>
          <a:p>
            <a:r>
              <a:rPr lang="en-US" sz="1600" dirty="0"/>
              <a:t>The Citadel has delegated purchasing authority to those people who have been entrusted with State Procurement Cards. With this trust comes much responsibility. The items listed </a:t>
            </a:r>
            <a:r>
              <a:rPr lang="en-US" sz="1600" dirty="0" smtClean="0"/>
              <a:t>in the previous slide </a:t>
            </a:r>
            <a:r>
              <a:rPr lang="en-US" sz="1600" dirty="0"/>
              <a:t>are not intended to be an all-inclusive list, but only a quick reference listing of items which may not be authorized to be purchased with a Citadel Purchase Card. Please consider this as an aid in determining proper usage of the Citadel Purchase Card. You are required to be familiar with campus wide policy relating to the proper use of funds for expenditure. Should you have specific questions regarding any potential usage of your card, please contact the Purchase Card Administrator, in advance of the purchase. A simple recommendation is that if you have doubt if a purchase is acceptable, then DO NOT use your Citadel Purchase Card.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205" y="3665234"/>
            <a:ext cx="4133589" cy="2511729"/>
          </a:xfrm>
          <a:prstGeom prst="rect">
            <a:avLst/>
          </a:prstGeom>
        </p:spPr>
      </p:pic>
    </p:spTree>
    <p:extLst>
      <p:ext uri="{BB962C8B-B14F-4D97-AF65-F5344CB8AC3E}">
        <p14:creationId xmlns:p14="http://schemas.microsoft.com/office/powerpoint/2010/main" val="165720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F183-778D-462E-B4A7-34D398586BE0}"/>
              </a:ext>
            </a:extLst>
          </p:cNvPr>
          <p:cNvSpPr>
            <a:spLocks noGrp="1"/>
          </p:cNvSpPr>
          <p:nvPr>
            <p:ph type="title"/>
          </p:nvPr>
        </p:nvSpPr>
        <p:spPr/>
        <p:txBody>
          <a:bodyPr/>
          <a:lstStyle/>
          <a:p>
            <a:r>
              <a:rPr lang="en-US" dirty="0"/>
              <a:t>CARD INACTIVITY</a:t>
            </a:r>
          </a:p>
        </p:txBody>
      </p:sp>
      <p:sp>
        <p:nvSpPr>
          <p:cNvPr id="3" name="Content Placeholder 2">
            <a:extLst>
              <a:ext uri="{FF2B5EF4-FFF2-40B4-BE49-F238E27FC236}">
                <a16:creationId xmlns:a16="http://schemas.microsoft.com/office/drawing/2014/main" id="{0610D074-B11D-4652-A5D9-D4150780551D}"/>
              </a:ext>
            </a:extLst>
          </p:cNvPr>
          <p:cNvSpPr>
            <a:spLocks noGrp="1"/>
          </p:cNvSpPr>
          <p:nvPr>
            <p:ph idx="1"/>
          </p:nvPr>
        </p:nvSpPr>
        <p:spPr/>
        <p:txBody>
          <a:bodyPr>
            <a:normAutofit/>
          </a:bodyPr>
          <a:lstStyle/>
          <a:p>
            <a:r>
              <a:rPr lang="en-US" sz="1600" dirty="0"/>
              <a:t>Purchase Cards that are inactive for a period of twelve (12) months will be suspended. If the card has been suspended, contact the Purchase Card Administrator for consideration to have it be reinstated.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340" y="2365205"/>
            <a:ext cx="5343316" cy="4367534"/>
          </a:xfrm>
          <a:prstGeom prst="rect">
            <a:avLst/>
          </a:prstGeom>
        </p:spPr>
      </p:pic>
    </p:spTree>
    <p:extLst>
      <p:ext uri="{BB962C8B-B14F-4D97-AF65-F5344CB8AC3E}">
        <p14:creationId xmlns:p14="http://schemas.microsoft.com/office/powerpoint/2010/main" val="3408573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D775-6B94-49CB-B8CE-42865304D3AE}"/>
              </a:ext>
            </a:extLst>
          </p:cNvPr>
          <p:cNvSpPr>
            <a:spLocks noGrp="1"/>
          </p:cNvSpPr>
          <p:nvPr>
            <p:ph type="title"/>
          </p:nvPr>
        </p:nvSpPr>
        <p:spPr/>
        <p:txBody>
          <a:bodyPr/>
          <a:lstStyle/>
          <a:p>
            <a:r>
              <a:rPr lang="en-US" dirty="0"/>
              <a:t>SINGLE TRANSACTION LIMIT OVERRIDES (STLOs) </a:t>
            </a:r>
          </a:p>
        </p:txBody>
      </p:sp>
      <p:sp>
        <p:nvSpPr>
          <p:cNvPr id="3" name="Content Placeholder 2">
            <a:extLst>
              <a:ext uri="{FF2B5EF4-FFF2-40B4-BE49-F238E27FC236}">
                <a16:creationId xmlns:a16="http://schemas.microsoft.com/office/drawing/2014/main" id="{138F5B9B-D9B8-4767-B42E-9F1043BD87CF}"/>
              </a:ext>
            </a:extLst>
          </p:cNvPr>
          <p:cNvSpPr>
            <a:spLocks noGrp="1"/>
          </p:cNvSpPr>
          <p:nvPr>
            <p:ph idx="1"/>
          </p:nvPr>
        </p:nvSpPr>
        <p:spPr/>
        <p:txBody>
          <a:bodyPr>
            <a:normAutofit/>
          </a:bodyPr>
          <a:lstStyle/>
          <a:p>
            <a:r>
              <a:rPr lang="en-US" sz="1600" dirty="0"/>
              <a:t>Single transaction limits may be increased from $2,500, up to a single purchase limit of $10,000 for one-time purchases placed with vendors on agency or state contract or when purchases are determined to be “fair and reasonable” by Procurement Services. The Purchase Card Single Transaction Limit Override form (STLO), (see Exhibit “D” on page 43), must be completed and signed by the Cardholder and the respective Dean, Director, Department Head or Vice President, and then forwarded to the Director, or Associate Director of Procurement, for their review. After they have made their determination, they then forward the STLO form to the Purchase Card Administrator for approval and processing. </a:t>
            </a:r>
          </a:p>
          <a:p>
            <a:r>
              <a:rPr lang="en-US" sz="1600" dirty="0"/>
              <a:t>Please allow sufficient time for processing and approval and be prepared to provide proof of the “fair and reasonable” justification of a purchase. The Purchase Card Administrator will then provide you with an email authorizing the purchase, providing you a time frame to make that purchase, and will scan the completed STLO form back to the Requestor to retain together with that period’s Monthly Reconciliation Package.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396" y="4121062"/>
            <a:ext cx="3258159" cy="2443619"/>
          </a:xfrm>
          <a:prstGeom prst="rect">
            <a:avLst/>
          </a:prstGeom>
        </p:spPr>
      </p:pic>
    </p:spTree>
    <p:extLst>
      <p:ext uri="{BB962C8B-B14F-4D97-AF65-F5344CB8AC3E}">
        <p14:creationId xmlns:p14="http://schemas.microsoft.com/office/powerpoint/2010/main" val="752557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5E2A-1F7D-4D38-AC8A-D72BE09CCAB6}"/>
              </a:ext>
            </a:extLst>
          </p:cNvPr>
          <p:cNvSpPr>
            <a:spLocks noGrp="1"/>
          </p:cNvSpPr>
          <p:nvPr>
            <p:ph type="title"/>
          </p:nvPr>
        </p:nvSpPr>
        <p:spPr/>
        <p:txBody>
          <a:bodyPr/>
          <a:lstStyle/>
          <a:p>
            <a:r>
              <a:rPr lang="en-US" dirty="0"/>
              <a:t>The Citadel Purchase Card Program Overview</a:t>
            </a:r>
          </a:p>
        </p:txBody>
      </p:sp>
      <p:sp>
        <p:nvSpPr>
          <p:cNvPr id="3" name="Content Placeholder 2">
            <a:extLst>
              <a:ext uri="{FF2B5EF4-FFF2-40B4-BE49-F238E27FC236}">
                <a16:creationId xmlns:a16="http://schemas.microsoft.com/office/drawing/2014/main" id="{BFE6BB2C-A547-4950-8101-25126C0F5647}"/>
              </a:ext>
            </a:extLst>
          </p:cNvPr>
          <p:cNvSpPr>
            <a:spLocks noGrp="1"/>
          </p:cNvSpPr>
          <p:nvPr>
            <p:ph idx="1"/>
          </p:nvPr>
        </p:nvSpPr>
        <p:spPr/>
        <p:txBody>
          <a:bodyPr>
            <a:normAutofit/>
          </a:bodyPr>
          <a:lstStyle/>
          <a:p>
            <a:r>
              <a:rPr lang="en-US" sz="1800" dirty="0"/>
              <a:t>The Citadel Purchase Card Program is designed to enable authorized, full-time Citadel State employees to make small value purchases of supplies, materials, and equipment for business use. The program streamlines payments by eliminating the administrative burdens and costs associated with traditional methods of payment.</a:t>
            </a:r>
          </a:p>
          <a:p>
            <a:r>
              <a:rPr lang="en-US" sz="1800" dirty="0"/>
              <a:t>The purchase card is also referred to as a “procurement card,” or, more commonly, a “</a:t>
            </a:r>
            <a:r>
              <a:rPr lang="en-US" sz="1800" dirty="0" err="1"/>
              <a:t>Pcard</a:t>
            </a:r>
            <a:r>
              <a:rPr lang="en-US" sz="1800" dirty="0"/>
              <a:t>.” This manual explains the benefits of the Purchase Card Program; describes the responsibilities of all program participants; and enumerates the rules of the program. The Citadel uses VISA© cards issued by Bank of America, pursuant to the contract awarded to the bank by the South Carolina Materials Management Office (MMO). The Citadel Purchase Card is the only purchasing card authorized for use by employees, and no other credit card should be opened in the name of The Citadel.</a:t>
            </a:r>
          </a:p>
          <a:p>
            <a:r>
              <a:rPr lang="en-US" sz="1800" dirty="0"/>
              <a:t>The Citadel Purchase Card Program is not intended to avoid or bypass appropriate purchasing procedures established by The Citadel and the State of South Carolina Consolidated Procurement Code. This program is designed to work side by side with existing procurement procedures.</a:t>
            </a:r>
          </a:p>
          <a:p>
            <a:r>
              <a:rPr lang="en-US" sz="1800" dirty="0"/>
              <a:t>The success of the Purchase Card Program and its continuing use depends on your participation and cooperation.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5202" y="5757845"/>
            <a:ext cx="2586744" cy="838236"/>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9000" y="5702300"/>
            <a:ext cx="609600" cy="609600"/>
          </a:xfrm>
          <a:prstGeom prst="rect">
            <a:avLst/>
          </a:prstGeom>
        </p:spPr>
      </p:pic>
    </p:spTree>
    <p:extLst>
      <p:ext uri="{BB962C8B-B14F-4D97-AF65-F5344CB8AC3E}">
        <p14:creationId xmlns:p14="http://schemas.microsoft.com/office/powerpoint/2010/main" val="1435487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8F9E-AC42-4ECF-B4F0-9A1A8F4934AB}"/>
              </a:ext>
            </a:extLst>
          </p:cNvPr>
          <p:cNvSpPr>
            <a:spLocks noGrp="1"/>
          </p:cNvSpPr>
          <p:nvPr>
            <p:ph type="title"/>
          </p:nvPr>
        </p:nvSpPr>
        <p:spPr/>
        <p:txBody>
          <a:bodyPr/>
          <a:lstStyle/>
          <a:p>
            <a:r>
              <a:rPr lang="en-US" dirty="0"/>
              <a:t>SPLIT TRANSACTIONS</a:t>
            </a:r>
          </a:p>
        </p:txBody>
      </p:sp>
      <p:sp>
        <p:nvSpPr>
          <p:cNvPr id="3" name="Content Placeholder 2">
            <a:extLst>
              <a:ext uri="{FF2B5EF4-FFF2-40B4-BE49-F238E27FC236}">
                <a16:creationId xmlns:a16="http://schemas.microsoft.com/office/drawing/2014/main" id="{764C1DC0-FB9A-4D4D-8F16-1CC4143FFD2D}"/>
              </a:ext>
            </a:extLst>
          </p:cNvPr>
          <p:cNvSpPr>
            <a:spLocks noGrp="1"/>
          </p:cNvSpPr>
          <p:nvPr>
            <p:ph idx="1"/>
          </p:nvPr>
        </p:nvSpPr>
        <p:spPr/>
        <p:txBody>
          <a:bodyPr>
            <a:normAutofit/>
          </a:bodyPr>
          <a:lstStyle/>
          <a:p>
            <a:r>
              <a:rPr lang="en-US" sz="1600" dirty="0"/>
              <a:t>Making multiple transactions to the same vendor within a short period of time, when the combined total of orders exceeds the purchase card transaction limit of $2,500, is considered splitting purchases. Any action taken to work around or bypass the limits set on Purchase Cards is strictly prohibited. A single purchase cannot be divided into separate transactions or to different vendors to circumvent a single purchase transaction limit, or to artificially create small purchases to circumvent bidding as required by State and Citadel Policy. Splitting of purchases will be considered a Purchase Card violation. Whether the intention is deliberate or an oversight, this is a violation of the South Carolina Consolidated Procurement Code and will create audit points against the Cardholder. EXAMPLE OF A SPLIT TRANSACTION: Several transactions made with one vendor in one day that, when summed, are greater than $2,500. </a:t>
            </a:r>
          </a:p>
        </p:txBody>
      </p:sp>
      <p:sp>
        <p:nvSpPr>
          <p:cNvPr id="4" name="&quot;No&quot; Symbol 3"/>
          <p:cNvSpPr/>
          <p:nvPr/>
        </p:nvSpPr>
        <p:spPr>
          <a:xfrm>
            <a:off x="4749452" y="3920647"/>
            <a:ext cx="2693096" cy="2391253"/>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Do not Split transactions</a:t>
            </a:r>
            <a:endParaRPr lang="en-US" sz="2400" dirty="0">
              <a:solidFill>
                <a:schemeClr val="tx1"/>
              </a:solidFill>
            </a:endParaRPr>
          </a:p>
        </p:txBody>
      </p:sp>
    </p:spTree>
    <p:extLst>
      <p:ext uri="{BB962C8B-B14F-4D97-AF65-F5344CB8AC3E}">
        <p14:creationId xmlns:p14="http://schemas.microsoft.com/office/powerpoint/2010/main" val="1685973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086F-3E60-44B6-A7FD-9413295B9E13}"/>
              </a:ext>
            </a:extLst>
          </p:cNvPr>
          <p:cNvSpPr>
            <a:spLocks noGrp="1"/>
          </p:cNvSpPr>
          <p:nvPr>
            <p:ph type="title"/>
          </p:nvPr>
        </p:nvSpPr>
        <p:spPr/>
        <p:txBody>
          <a:bodyPr/>
          <a:lstStyle/>
          <a:p>
            <a:r>
              <a:rPr lang="en-US" dirty="0"/>
              <a:t>CARD SECURITY</a:t>
            </a:r>
          </a:p>
        </p:txBody>
      </p:sp>
      <p:sp>
        <p:nvSpPr>
          <p:cNvPr id="3" name="Content Placeholder 2">
            <a:extLst>
              <a:ext uri="{FF2B5EF4-FFF2-40B4-BE49-F238E27FC236}">
                <a16:creationId xmlns:a16="http://schemas.microsoft.com/office/drawing/2014/main" id="{BCECF8D2-4A0A-4EE9-9D22-D2FEF4312F7A}"/>
              </a:ext>
            </a:extLst>
          </p:cNvPr>
          <p:cNvSpPr>
            <a:spLocks noGrp="1"/>
          </p:cNvSpPr>
          <p:nvPr>
            <p:ph idx="1"/>
          </p:nvPr>
        </p:nvSpPr>
        <p:spPr/>
        <p:txBody>
          <a:bodyPr>
            <a:normAutofit/>
          </a:bodyPr>
          <a:lstStyle/>
          <a:p>
            <a:r>
              <a:rPr lang="en-US" sz="1600" dirty="0"/>
              <a:t>The Purchase Card should always be protected and kept in a secure location. The only person authorized to use the card is the Cardholder whose name appears on the face of the card. Under no circumstance may a Cardholder allow another individual or employee access to use his or her Purchase Card. Since the Purchase Card is a regular VISA© card, it can be mistaken for a personal credit card. For this reason, it is recommended that the Purchase Card be kept separate from any personal credit cards. </a:t>
            </a:r>
          </a:p>
          <a:p>
            <a:r>
              <a:rPr lang="en-US" sz="1600" dirty="0"/>
              <a:t>Misuse or abuse of the Purchase Card could result in cancellation of Purchase Card privileges, termination of employment, and possible criminal charges. Purchase Cards must be used strictly for Citadel business. </a:t>
            </a:r>
            <a:endParaRPr lang="en-US" sz="1600" dirty="0" smtClean="0"/>
          </a:p>
          <a:p>
            <a:r>
              <a:rPr lang="en-US" sz="1600" dirty="0" err="1" smtClean="0"/>
              <a:t>PCards</a:t>
            </a:r>
            <a:r>
              <a:rPr lang="en-US" sz="1600" dirty="0" smtClean="0"/>
              <a:t> may not be added your card to Apple pay, Google pay or Samsung pay.</a:t>
            </a:r>
          </a:p>
          <a:p>
            <a:pPr marL="0" indent="0">
              <a:buNone/>
            </a:pPr>
            <a:endParaRPr lang="en-US" sz="1600" dirty="0" smtClean="0"/>
          </a:p>
          <a:p>
            <a:endParaRPr lang="en-US" sz="1600" dirty="0"/>
          </a:p>
          <a:p>
            <a:pPr marL="0" indent="0">
              <a:buNone/>
            </a:pPr>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3299" y="365125"/>
            <a:ext cx="2032021" cy="135960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428" y="4033539"/>
            <a:ext cx="2143424" cy="214342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404" y="4033539"/>
            <a:ext cx="2753109" cy="165758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8017" y="4090697"/>
            <a:ext cx="2848373" cy="1600423"/>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49000" y="5567363"/>
            <a:ext cx="609600" cy="609600"/>
          </a:xfrm>
          <a:prstGeom prst="rect">
            <a:avLst/>
          </a:prstGeom>
        </p:spPr>
      </p:pic>
    </p:spTree>
    <p:extLst>
      <p:ext uri="{BB962C8B-B14F-4D97-AF65-F5344CB8AC3E}">
        <p14:creationId xmlns:p14="http://schemas.microsoft.com/office/powerpoint/2010/main" val="590773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0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6989-0824-4186-BEBE-C99FDEE46D1B}"/>
              </a:ext>
            </a:extLst>
          </p:cNvPr>
          <p:cNvSpPr>
            <a:spLocks noGrp="1"/>
          </p:cNvSpPr>
          <p:nvPr>
            <p:ph type="title"/>
          </p:nvPr>
        </p:nvSpPr>
        <p:spPr/>
        <p:txBody>
          <a:bodyPr/>
          <a:lstStyle/>
          <a:p>
            <a:r>
              <a:rPr lang="en-US" dirty="0"/>
              <a:t>VENDOR BLOCKING</a:t>
            </a:r>
          </a:p>
        </p:txBody>
      </p:sp>
      <p:sp>
        <p:nvSpPr>
          <p:cNvPr id="3" name="Content Placeholder 2">
            <a:extLst>
              <a:ext uri="{FF2B5EF4-FFF2-40B4-BE49-F238E27FC236}">
                <a16:creationId xmlns:a16="http://schemas.microsoft.com/office/drawing/2014/main" id="{638E9782-BFEA-4DB0-B610-50F10A813238}"/>
              </a:ext>
            </a:extLst>
          </p:cNvPr>
          <p:cNvSpPr>
            <a:spLocks noGrp="1"/>
          </p:cNvSpPr>
          <p:nvPr>
            <p:ph idx="1"/>
          </p:nvPr>
        </p:nvSpPr>
        <p:spPr/>
        <p:txBody>
          <a:bodyPr>
            <a:normAutofit/>
          </a:bodyPr>
          <a:lstStyle/>
          <a:p>
            <a:r>
              <a:rPr lang="en-US" sz="1600" dirty="0"/>
              <a:t>Merchant Category Codes (MCCs) are assigned by the banking industry to each merchant or vendor based on the type of goods and services that they provide. The State of South Carolina and The Citadel require that certain types of vendors be blocked from the Purchase Card as a security measure. Examples among these are: hotels, entertainment, and cash transactions, and stores such as Walmart, Target &amp; Costco. This is not a complete list. Transactions will be blocked at the point-of-sale level. Please see Exhibit “A” on pages 39 and 40 of the </a:t>
            </a:r>
            <a:r>
              <a:rPr lang="en-US" sz="1600" dirty="0" err="1"/>
              <a:t>Pcard</a:t>
            </a:r>
            <a:r>
              <a:rPr lang="en-US" sz="1600" dirty="0"/>
              <a:t> Policy for a list of blocked Merchant Category Codes (MCCs). Common Blocked Vendors have been highlighted on the list. Some purchases can be made with these vendors if an Unblock Request is processed and approved.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17" y="3394545"/>
            <a:ext cx="4777636" cy="31679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64" y="423681"/>
            <a:ext cx="3410627" cy="1401944"/>
          </a:xfrm>
          <a:prstGeom prst="rect">
            <a:avLst/>
          </a:prstGeom>
        </p:spPr>
      </p:pic>
    </p:spTree>
    <p:extLst>
      <p:ext uri="{BB962C8B-B14F-4D97-AF65-F5344CB8AC3E}">
        <p14:creationId xmlns:p14="http://schemas.microsoft.com/office/powerpoint/2010/main" val="4172541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93B2-0CB4-4551-B7F0-4C38687F3884}"/>
              </a:ext>
            </a:extLst>
          </p:cNvPr>
          <p:cNvSpPr>
            <a:spLocks noGrp="1"/>
          </p:cNvSpPr>
          <p:nvPr>
            <p:ph type="title"/>
          </p:nvPr>
        </p:nvSpPr>
        <p:spPr/>
        <p:txBody>
          <a:bodyPr/>
          <a:lstStyle/>
          <a:p>
            <a:r>
              <a:rPr lang="en-US" dirty="0"/>
              <a:t>ERRONEOUS DECLINES &amp; REQUESTING AN UNBLOCK</a:t>
            </a:r>
          </a:p>
        </p:txBody>
      </p:sp>
      <p:sp>
        <p:nvSpPr>
          <p:cNvPr id="3" name="Content Placeholder 2">
            <a:extLst>
              <a:ext uri="{FF2B5EF4-FFF2-40B4-BE49-F238E27FC236}">
                <a16:creationId xmlns:a16="http://schemas.microsoft.com/office/drawing/2014/main" id="{D8375A9B-345F-47E4-A7C9-F64BDCBFFF1F}"/>
              </a:ext>
            </a:extLst>
          </p:cNvPr>
          <p:cNvSpPr>
            <a:spLocks noGrp="1"/>
          </p:cNvSpPr>
          <p:nvPr>
            <p:ph idx="1"/>
          </p:nvPr>
        </p:nvSpPr>
        <p:spPr/>
        <p:txBody>
          <a:bodyPr>
            <a:normAutofit/>
          </a:bodyPr>
          <a:lstStyle/>
          <a:p>
            <a:r>
              <a:rPr lang="en-US" sz="1600" dirty="0"/>
              <a:t>There may be certain situations when a vendor receives a decline message when processing your Purchase Card transaction. If you do not know the reason for the decline, contact Bank of America at 1-800-822-5985 for an explanation. If the decline was in error, the Cardholder should immediately contact the Purchase Card Administrator for assistance. Purchases requiring approval outside of normal business hours need to be planned in advance, when possible. If a purchase is being made outside of normal College business hours, the employee must find an alternate payment method or terminate the purchase and contact the College’s Purchase Card Administrator during normal business hours.</a:t>
            </a:r>
          </a:p>
          <a:p>
            <a:r>
              <a:rPr lang="en-US" sz="1600" b="1" dirty="0"/>
              <a:t>The following reasons may cause a card to be declined:</a:t>
            </a:r>
          </a:p>
          <a:p>
            <a:r>
              <a:rPr lang="en-US" sz="1600" dirty="0"/>
              <a:t>Exceeding the monthly or single transaction credit limit;</a:t>
            </a:r>
          </a:p>
          <a:p>
            <a:r>
              <a:rPr lang="en-US" sz="1600" dirty="0"/>
              <a:t>The Merchant Category Code (MCC) is a blocked vendor; </a:t>
            </a:r>
          </a:p>
          <a:p>
            <a:r>
              <a:rPr lang="en-US" sz="1600" dirty="0"/>
              <a:t>Bank of America has frozen the card account due to suspicious activity.</a:t>
            </a:r>
          </a:p>
          <a:p>
            <a:r>
              <a:rPr lang="en-US" sz="1600" dirty="0"/>
              <a:t>In the event that a valid, unrestricted purchase is being blocked because of a vendor’s MCC, the Purchase Card Administrator has the authority to unblock vendors with the contingency that the purchase is not otherwise in violation of any restrictions delineated in this manual or in violation of Citadel Policy. The Cardholder or the Cardholder’s assigned Liaison, must request an Unblock via email, and wait to receive approval from the Purchase Card Administrator, before proceeding with the purchase. </a:t>
            </a:r>
            <a:endParaRPr lang="en-US" sz="1600" b="1" dirty="0"/>
          </a:p>
        </p:txBody>
      </p:sp>
    </p:spTree>
    <p:extLst>
      <p:ext uri="{BB962C8B-B14F-4D97-AF65-F5344CB8AC3E}">
        <p14:creationId xmlns:p14="http://schemas.microsoft.com/office/powerpoint/2010/main" val="4165014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DA39-AF97-4EA2-9182-6FBE407D6DAB}"/>
              </a:ext>
            </a:extLst>
          </p:cNvPr>
          <p:cNvSpPr>
            <a:spLocks noGrp="1"/>
          </p:cNvSpPr>
          <p:nvPr>
            <p:ph type="title"/>
          </p:nvPr>
        </p:nvSpPr>
        <p:spPr/>
        <p:txBody>
          <a:bodyPr/>
          <a:lstStyle/>
          <a:p>
            <a:r>
              <a:rPr lang="en-US" dirty="0"/>
              <a:t>ERRONEOUS DECLINES &amp; REQUESTING AN UNBLOCK - Continued</a:t>
            </a:r>
          </a:p>
        </p:txBody>
      </p:sp>
      <p:sp>
        <p:nvSpPr>
          <p:cNvPr id="3" name="Content Placeholder 2">
            <a:extLst>
              <a:ext uri="{FF2B5EF4-FFF2-40B4-BE49-F238E27FC236}">
                <a16:creationId xmlns:a16="http://schemas.microsoft.com/office/drawing/2014/main" id="{591CD727-2C1F-4734-A0AF-34A01E652447}"/>
              </a:ext>
            </a:extLst>
          </p:cNvPr>
          <p:cNvSpPr>
            <a:spLocks noGrp="1"/>
          </p:cNvSpPr>
          <p:nvPr>
            <p:ph idx="1"/>
          </p:nvPr>
        </p:nvSpPr>
        <p:spPr/>
        <p:txBody>
          <a:bodyPr>
            <a:normAutofit lnSpcReduction="10000"/>
          </a:bodyPr>
          <a:lstStyle/>
          <a:p>
            <a:r>
              <a:rPr lang="en-US" sz="1600" b="1" dirty="0"/>
              <a:t>The Unblock Request must be sent via email to the Purchase Card Administrator, and contain the following information:</a:t>
            </a:r>
          </a:p>
          <a:p>
            <a:r>
              <a:rPr lang="en-US" sz="1600" dirty="0"/>
              <a:t>Name of the vendor;</a:t>
            </a:r>
          </a:p>
          <a:p>
            <a:r>
              <a:rPr lang="en-US" sz="1600" dirty="0"/>
              <a:t>Date you wish to make this purchase or pay this invoice;</a:t>
            </a:r>
          </a:p>
          <a:p>
            <a:r>
              <a:rPr lang="en-US" sz="1600" dirty="0"/>
              <a:t>Business purpose for the purchase; </a:t>
            </a:r>
          </a:p>
          <a:p>
            <a:r>
              <a:rPr lang="en-US" sz="1600" dirty="0"/>
              <a:t>Approximate amount of purchase, including tax &amp; shipping, if applicable;</a:t>
            </a:r>
          </a:p>
          <a:p>
            <a:r>
              <a:rPr lang="en-US" sz="1600" dirty="0"/>
              <a:t>Index this expense will later be allocated to at time of reconciliation.</a:t>
            </a:r>
          </a:p>
          <a:p>
            <a:r>
              <a:rPr lang="en-US" sz="1600" dirty="0"/>
              <a:t>NOTE: if this Unblock Request involves food purchases for cadets or other students, or if it includes travel – either conference registration, airline or hotel reservations for student travel- all participant’s and/or traveler’s names must be provided with the request. The only exception to this is if the group is composed of a Citadel Club or class; in that event, you can simply state, “Food request for the ___ Club/Class”, and no individual names are required. You also may attach a separate list of the student names, if you already have one compiled; it does not have to be in the body of the Unblock Request, but attaching in to your request is helpful. All travel requiring a Travel Authorization Number (TAN), should note the TAN in the Unblock Request. </a:t>
            </a:r>
          </a:p>
          <a:p>
            <a:r>
              <a:rPr lang="en-US" sz="1600" dirty="0"/>
              <a:t>The Purchase Card Administrator will provide, via email, an authorization approving the Unblock Request together with a specific time frame that the transaction must be completed within. (Please note that Bank of America requires a sixty (60) minute processing time when requesting an unblock.)</a:t>
            </a:r>
            <a:endParaRPr lang="en-US"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977" y="2066795"/>
            <a:ext cx="1231199" cy="1643714"/>
          </a:xfrm>
          <a:prstGeom prst="rect">
            <a:avLst/>
          </a:prstGeom>
        </p:spPr>
      </p:pic>
    </p:spTree>
    <p:extLst>
      <p:ext uri="{BB962C8B-B14F-4D97-AF65-F5344CB8AC3E}">
        <p14:creationId xmlns:p14="http://schemas.microsoft.com/office/powerpoint/2010/main" val="4085704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DD48-F56C-4E29-A2CE-52B11A927F79}"/>
              </a:ext>
            </a:extLst>
          </p:cNvPr>
          <p:cNvSpPr>
            <a:spLocks noGrp="1"/>
          </p:cNvSpPr>
          <p:nvPr>
            <p:ph type="title"/>
          </p:nvPr>
        </p:nvSpPr>
        <p:spPr/>
        <p:txBody>
          <a:bodyPr/>
          <a:lstStyle/>
          <a:p>
            <a:r>
              <a:rPr lang="en-US" dirty="0"/>
              <a:t>LOST OR STOLEN CARDS</a:t>
            </a:r>
          </a:p>
        </p:txBody>
      </p:sp>
      <p:sp>
        <p:nvSpPr>
          <p:cNvPr id="3" name="Content Placeholder 2">
            <a:extLst>
              <a:ext uri="{FF2B5EF4-FFF2-40B4-BE49-F238E27FC236}">
                <a16:creationId xmlns:a16="http://schemas.microsoft.com/office/drawing/2014/main" id="{6201DFEE-0BF3-4E74-A8D6-0E585263B3F9}"/>
              </a:ext>
            </a:extLst>
          </p:cNvPr>
          <p:cNvSpPr>
            <a:spLocks noGrp="1"/>
          </p:cNvSpPr>
          <p:nvPr>
            <p:ph idx="1"/>
          </p:nvPr>
        </p:nvSpPr>
        <p:spPr/>
        <p:txBody>
          <a:bodyPr>
            <a:normAutofit/>
          </a:bodyPr>
          <a:lstStyle/>
          <a:p>
            <a:r>
              <a:rPr lang="en-US" sz="1600" b="1" dirty="0"/>
              <a:t>If a Cardholder loses a Purchase Card, or if it is stolen, the Cardholder should notify Bank of America at 1-800-500-8262, immediately. </a:t>
            </a:r>
            <a:r>
              <a:rPr lang="en-US" sz="1600" dirty="0"/>
              <a:t>Next, they should notify their Liaison and the Purchase Card Administrator. The Cardholder must be prepared to provide the receipts for the valid transactions that were recently made on the lost or stolen Purchase Card, if any, prior to reporting it lost or stolen.</a:t>
            </a:r>
          </a:p>
          <a:p>
            <a:r>
              <a:rPr lang="en-US" sz="1600" dirty="0"/>
              <a:t>The Liaison should closely monitor all transactions posted in Banner Finance and dispute charges that appear to be fraudulent. The Cardholder will be liable for all charges incurred if a fraudulent transaction is not disputed within sixty (60) days following the end of the billing cycle in which the disputed transaction occurred. </a:t>
            </a:r>
          </a:p>
          <a:p>
            <a:r>
              <a:rPr lang="en-US" sz="1600" dirty="0"/>
              <a:t>The Cardholder will be notified by the Purchase Card Administrator, when the replacement card arrives on campus. The Cardholder will need to sign a new Cardholder Agreement at that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1100" y="4168775"/>
            <a:ext cx="2143125" cy="2143125"/>
          </a:xfrm>
          <a:prstGeom prst="rect">
            <a:avLst/>
          </a:prstGeom>
        </p:spPr>
      </p:pic>
    </p:spTree>
    <p:extLst>
      <p:ext uri="{BB962C8B-B14F-4D97-AF65-F5344CB8AC3E}">
        <p14:creationId xmlns:p14="http://schemas.microsoft.com/office/powerpoint/2010/main" val="2207908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39F0-4BED-404C-9EEE-A1C331914A3E}"/>
              </a:ext>
            </a:extLst>
          </p:cNvPr>
          <p:cNvSpPr>
            <a:spLocks noGrp="1"/>
          </p:cNvSpPr>
          <p:nvPr>
            <p:ph type="title"/>
          </p:nvPr>
        </p:nvSpPr>
        <p:spPr/>
        <p:txBody>
          <a:bodyPr/>
          <a:lstStyle/>
          <a:p>
            <a:r>
              <a:rPr lang="en-US" dirty="0"/>
              <a:t>EMPLOYEE TRANSFER /RESIGNATION /TERMINATION</a:t>
            </a:r>
          </a:p>
        </p:txBody>
      </p:sp>
      <p:sp>
        <p:nvSpPr>
          <p:cNvPr id="3" name="Content Placeholder 2">
            <a:extLst>
              <a:ext uri="{FF2B5EF4-FFF2-40B4-BE49-F238E27FC236}">
                <a16:creationId xmlns:a16="http://schemas.microsoft.com/office/drawing/2014/main" id="{3EC59ED1-533A-4EFD-9300-D108C3688DDC}"/>
              </a:ext>
            </a:extLst>
          </p:cNvPr>
          <p:cNvSpPr>
            <a:spLocks noGrp="1"/>
          </p:cNvSpPr>
          <p:nvPr>
            <p:ph idx="1"/>
          </p:nvPr>
        </p:nvSpPr>
        <p:spPr/>
        <p:txBody>
          <a:bodyPr>
            <a:normAutofit/>
          </a:bodyPr>
          <a:lstStyle/>
          <a:p>
            <a:r>
              <a:rPr lang="en-US" sz="1600" dirty="0"/>
              <a:t>The Purchase Card Administrator must be notified by the Cardholder, or by the Cardholder’s Department when the Cardholder transfers to another department or assumes other duties that do not require using a Purchase Card, resigns, retires or is terminated. The same required notifications apply to any change in liaison roles. The Department Head is required to inform the Purchase Card Administrator of any requested changes in either Cardholders or Liaisons. </a:t>
            </a:r>
          </a:p>
          <a:p>
            <a:r>
              <a:rPr lang="en-US" sz="1600" dirty="0"/>
              <a:t>Upon any of these instances, the Cardholder must surrender their existing Purchase and/or Travel Cards. Should that individual be transferring to another Citadel department and their new position requires them to be a Cardholder, that individual would need to apply for a new Purchase and/or Travel card using the financial information appropriate for the new department.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57" y="3808413"/>
            <a:ext cx="4354286" cy="2438400"/>
          </a:xfrm>
          <a:prstGeom prst="rect">
            <a:avLst/>
          </a:prstGeom>
        </p:spPr>
      </p:pic>
    </p:spTree>
    <p:extLst>
      <p:ext uri="{BB962C8B-B14F-4D97-AF65-F5344CB8AC3E}">
        <p14:creationId xmlns:p14="http://schemas.microsoft.com/office/powerpoint/2010/main" val="4169470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CA6A-70A1-4AC3-A106-1FC34FC31316}"/>
              </a:ext>
            </a:extLst>
          </p:cNvPr>
          <p:cNvSpPr>
            <a:spLocks noGrp="1"/>
          </p:cNvSpPr>
          <p:nvPr>
            <p:ph type="title"/>
          </p:nvPr>
        </p:nvSpPr>
        <p:spPr/>
        <p:txBody>
          <a:bodyPr/>
          <a:lstStyle/>
          <a:p>
            <a:r>
              <a:rPr lang="en-US" dirty="0"/>
              <a:t>REPORTING FRAUD</a:t>
            </a:r>
          </a:p>
        </p:txBody>
      </p:sp>
      <p:sp>
        <p:nvSpPr>
          <p:cNvPr id="3" name="Content Placeholder 2">
            <a:extLst>
              <a:ext uri="{FF2B5EF4-FFF2-40B4-BE49-F238E27FC236}">
                <a16:creationId xmlns:a16="http://schemas.microsoft.com/office/drawing/2014/main" id="{5CDAD7C2-8327-4111-A04D-7F96D7D21FD2}"/>
              </a:ext>
            </a:extLst>
          </p:cNvPr>
          <p:cNvSpPr>
            <a:spLocks noGrp="1"/>
          </p:cNvSpPr>
          <p:nvPr>
            <p:ph idx="1"/>
          </p:nvPr>
        </p:nvSpPr>
        <p:spPr/>
        <p:txBody>
          <a:bodyPr>
            <a:normAutofit/>
          </a:bodyPr>
          <a:lstStyle/>
          <a:p>
            <a:r>
              <a:rPr lang="en-US" sz="1600" dirty="0"/>
              <a:t>If you suspect that someone is misusing the Citadel Purchase Card, you may submit an anonymous tip to The Citadel Fraud, Waste, and Abuse Hotline located at: </a:t>
            </a:r>
          </a:p>
          <a:p>
            <a:r>
              <a:rPr lang="en-US" sz="1600" dirty="0">
                <a:hlinkClick r:id="rId2"/>
              </a:rPr>
              <a:t>https://www.citadel.edu/root/fraud-waste-abuse-hotline</a:t>
            </a:r>
            <a:endParaRPr lang="en-US" sz="1600" dirty="0"/>
          </a:p>
          <a:p>
            <a:pPr marL="0" indent="0">
              <a:buNone/>
            </a:pP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840" y="3691851"/>
            <a:ext cx="4260028" cy="2438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666" y="2753183"/>
            <a:ext cx="2598759" cy="3377068"/>
          </a:xfrm>
          <a:prstGeom prst="rect">
            <a:avLst/>
          </a:prstGeom>
        </p:spPr>
      </p:pic>
      <p:sp>
        <p:nvSpPr>
          <p:cNvPr id="4" name="Rectangular Callout 3"/>
          <p:cNvSpPr/>
          <p:nvPr/>
        </p:nvSpPr>
        <p:spPr>
          <a:xfrm>
            <a:off x="8340898" y="2467626"/>
            <a:ext cx="2331278" cy="964505"/>
          </a:xfrm>
          <a:prstGeom prst="wedgeRectCallout">
            <a:avLst>
              <a:gd name="adj1" fmla="val -48330"/>
              <a:gd name="adj2" fmla="val 972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n w="0"/>
              <a:solidFill>
                <a:schemeClr val="tx1"/>
              </a:solidFill>
              <a:effectLst>
                <a:outerShdw blurRad="38100" dist="19050" dir="2700000" algn="tl" rotWithShape="0">
                  <a:schemeClr val="dk1">
                    <a:alpha val="40000"/>
                  </a:schemeClr>
                </a:outerShdw>
              </a:effectLst>
            </a:endParaRPr>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smtClean="0">
                <a:ln w="0"/>
                <a:solidFill>
                  <a:schemeClr val="tx1"/>
                </a:solidFill>
                <a:effectLst>
                  <a:outerShdw blurRad="38100" dist="19050" dir="2700000" algn="tl" rotWithShape="0">
                    <a:schemeClr val="dk1">
                      <a:alpha val="40000"/>
                    </a:schemeClr>
                  </a:outerShdw>
                </a:effectLst>
              </a:rPr>
              <a:t>Please report fraud using the link above!</a:t>
            </a:r>
            <a:r>
              <a:rPr lang="en-US" dirty="0" smtClean="0"/>
              <a:t> fraud using the link above.</a:t>
            </a:r>
          </a:p>
          <a:p>
            <a:pPr algn="ctr"/>
            <a:endParaRPr lang="en-US" dirty="0"/>
          </a:p>
        </p:txBody>
      </p:sp>
    </p:spTree>
    <p:extLst>
      <p:ext uri="{BB962C8B-B14F-4D97-AF65-F5344CB8AC3E}">
        <p14:creationId xmlns:p14="http://schemas.microsoft.com/office/powerpoint/2010/main" val="944520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6081-DDF3-46D4-851F-FBBC2AF73C12}"/>
              </a:ext>
            </a:extLst>
          </p:cNvPr>
          <p:cNvSpPr>
            <a:spLocks noGrp="1"/>
          </p:cNvSpPr>
          <p:nvPr>
            <p:ph type="title"/>
          </p:nvPr>
        </p:nvSpPr>
        <p:spPr/>
        <p:txBody>
          <a:bodyPr/>
          <a:lstStyle/>
          <a:p>
            <a:r>
              <a:rPr lang="en-US" dirty="0"/>
              <a:t>AUDITS</a:t>
            </a:r>
          </a:p>
        </p:txBody>
      </p:sp>
      <p:sp>
        <p:nvSpPr>
          <p:cNvPr id="3" name="Content Placeholder 2">
            <a:extLst>
              <a:ext uri="{FF2B5EF4-FFF2-40B4-BE49-F238E27FC236}">
                <a16:creationId xmlns:a16="http://schemas.microsoft.com/office/drawing/2014/main" id="{7ED44B9E-A76C-4D8C-A60F-06120B96B44E}"/>
              </a:ext>
            </a:extLst>
          </p:cNvPr>
          <p:cNvSpPr>
            <a:spLocks noGrp="1"/>
          </p:cNvSpPr>
          <p:nvPr>
            <p:ph idx="1"/>
          </p:nvPr>
        </p:nvSpPr>
        <p:spPr/>
        <p:txBody>
          <a:bodyPr>
            <a:normAutofit/>
          </a:bodyPr>
          <a:lstStyle/>
          <a:p>
            <a:r>
              <a:rPr lang="en-US" sz="1600" dirty="0"/>
              <a:t>The Purchase Card Administrator has the authority to internally audit any purchase card transaction and the supporting documentation at any time. The Citadel Purchase Card Administrator may also authorize an externally contracted auditor or auditor of the State of South Carolina to intermittently audit purchase card documentation. When selected for audit, the Cardholder will receive a written request from the Purchase Card Administrator giving five (5) business days to respond with the requested Monthly Reconciliation Package(s). Please do not send original documents to the Purchase Card Administrator.</a:t>
            </a:r>
          </a:p>
          <a:p>
            <a:r>
              <a:rPr lang="en-US" sz="1600" dirty="0"/>
              <a:t>Upon completion of the internal audit, you will receive an Audit Letter that summarizes the Audit Review as well as the Purchase Card Audit Summary form that details the audit process and any notes or findings. The Purchase Card Audit Summary form requires the signature of the Cardholder, the Liaison, and the Dean, Director or Department Head. </a:t>
            </a:r>
          </a:p>
          <a:p>
            <a:r>
              <a:rPr lang="en-US" sz="1600" dirty="0"/>
              <a:t>Never provide your purchase card documentation to any unauthorized party without the Purchase Card Administrator’s advice and consent.</a:t>
            </a:r>
          </a:p>
          <a:p>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911" y="4711700"/>
            <a:ext cx="2857500" cy="16002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7603" y="5601810"/>
            <a:ext cx="609600" cy="609600"/>
          </a:xfrm>
          <a:prstGeom prst="rect">
            <a:avLst/>
          </a:prstGeom>
        </p:spPr>
      </p:pic>
    </p:spTree>
    <p:extLst>
      <p:ext uri="{BB962C8B-B14F-4D97-AF65-F5344CB8AC3E}">
        <p14:creationId xmlns:p14="http://schemas.microsoft.com/office/powerpoint/2010/main" val="3883159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6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52BD-487A-4E40-BBA9-B6E86FBC2234}"/>
              </a:ext>
            </a:extLst>
          </p:cNvPr>
          <p:cNvSpPr>
            <a:spLocks noGrp="1"/>
          </p:cNvSpPr>
          <p:nvPr>
            <p:ph type="title"/>
          </p:nvPr>
        </p:nvSpPr>
        <p:spPr/>
        <p:txBody>
          <a:bodyPr/>
          <a:lstStyle/>
          <a:p>
            <a:r>
              <a:rPr lang="en-US" dirty="0"/>
              <a:t>DELIVERY OF GOODS</a:t>
            </a:r>
          </a:p>
        </p:txBody>
      </p:sp>
      <p:sp>
        <p:nvSpPr>
          <p:cNvPr id="3" name="Content Placeholder 2">
            <a:extLst>
              <a:ext uri="{FF2B5EF4-FFF2-40B4-BE49-F238E27FC236}">
                <a16:creationId xmlns:a16="http://schemas.microsoft.com/office/drawing/2014/main" id="{A874B31E-1A31-4C86-821F-34AFE3EA8DB8}"/>
              </a:ext>
            </a:extLst>
          </p:cNvPr>
          <p:cNvSpPr>
            <a:spLocks noGrp="1"/>
          </p:cNvSpPr>
          <p:nvPr>
            <p:ph idx="1"/>
          </p:nvPr>
        </p:nvSpPr>
        <p:spPr/>
        <p:txBody>
          <a:bodyPr>
            <a:normAutofit/>
          </a:bodyPr>
          <a:lstStyle/>
          <a:p>
            <a:r>
              <a:rPr lang="en-US" sz="1600" dirty="0"/>
              <a:t>Items purchased with the Purchase Card must be delivered to a valid Citadel business address only. No merchandise or products of any kind may be shipped to an employee’s home address or any other non-Citadel mailing address. The only exception to this policy will be granted in declared periods of emergency- such as a hurricane, snowstorm or pandemic. Each request to have merchandise or products of any kind delivered to an address other than a Citadel campus address must be presented in writing, to the Purchase Card Administrator, before the purchase is made. A written authorization will be issued to the Cardholder from the Purchase Card Administrator that should be retained with the corresponding Monthly Reconciliation Package. This is done as an exception, on a case by case basis only.</a:t>
            </a:r>
          </a:p>
          <a:p>
            <a:pPr marL="0" indent="0">
              <a:buNone/>
            </a:pP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539" y="4058433"/>
            <a:ext cx="1599404" cy="2153455"/>
          </a:xfrm>
          <a:prstGeom prst="rect">
            <a:avLst/>
          </a:prstGeom>
        </p:spPr>
      </p:pic>
      <p:sp>
        <p:nvSpPr>
          <p:cNvPr id="5" name="Rectangular Callout 4"/>
          <p:cNvSpPr/>
          <p:nvPr/>
        </p:nvSpPr>
        <p:spPr>
          <a:xfrm>
            <a:off x="3064281" y="3369501"/>
            <a:ext cx="1921077" cy="1615858"/>
          </a:xfrm>
          <a:prstGeom prst="wedgeRectCallout">
            <a:avLst>
              <a:gd name="adj1" fmla="val -50436"/>
              <a:gd name="adj2" fmla="val 699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All deliveries should be made to the campus, except for approved emergencies.</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6212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41AD-9753-427F-A329-25B51C26617B}"/>
              </a:ext>
            </a:extLst>
          </p:cNvPr>
          <p:cNvSpPr>
            <a:spLocks noGrp="1"/>
          </p:cNvSpPr>
          <p:nvPr>
            <p:ph type="title"/>
          </p:nvPr>
        </p:nvSpPr>
        <p:spPr/>
        <p:txBody>
          <a:bodyPr/>
          <a:lstStyle/>
          <a:p>
            <a:r>
              <a:rPr lang="en-US" dirty="0" err="1"/>
              <a:t>Pcard</a:t>
            </a:r>
            <a:r>
              <a:rPr lang="en-US" dirty="0"/>
              <a:t> Program Benefits</a:t>
            </a:r>
          </a:p>
        </p:txBody>
      </p:sp>
      <p:sp>
        <p:nvSpPr>
          <p:cNvPr id="3" name="Content Placeholder 2">
            <a:extLst>
              <a:ext uri="{FF2B5EF4-FFF2-40B4-BE49-F238E27FC236}">
                <a16:creationId xmlns:a16="http://schemas.microsoft.com/office/drawing/2014/main" id="{872DDFC0-917C-4CFC-BFAA-CF4B11BC2B9E}"/>
              </a:ext>
            </a:extLst>
          </p:cNvPr>
          <p:cNvSpPr>
            <a:spLocks noGrp="1"/>
          </p:cNvSpPr>
          <p:nvPr>
            <p:ph idx="1"/>
          </p:nvPr>
        </p:nvSpPr>
        <p:spPr/>
        <p:txBody>
          <a:bodyPr>
            <a:normAutofit/>
          </a:bodyPr>
          <a:lstStyle/>
          <a:p>
            <a:r>
              <a:rPr lang="en-US" sz="1600" dirty="0"/>
              <a:t>Cardholders – You will be able to purchase supplies directly from vendors without using a purchase order. The purchase process becomes streamlined with a more efficient turnaround time on receipt of an order. It reduces the administrative and processing costs related to the purchase and payment of supplies. </a:t>
            </a:r>
          </a:p>
          <a:p>
            <a:r>
              <a:rPr lang="en-US" sz="1600" dirty="0"/>
              <a:t>The College – The Purchase Card Program provides a cost-efficient, alternative method for purchasing small value supplies. Card features make the program easy to manage and reduce processing costs at all levels by reducing the number of requisitions, purchase orders, invoices and checks. The Purchase Card enables all departments to focus on higher yield, value-added activities.</a:t>
            </a:r>
          </a:p>
          <a:p>
            <a:r>
              <a:rPr lang="en-US" sz="1600" dirty="0"/>
              <a:t>Vendors – The Purchase Card will be welcomed by vendors who accept VISA©. When they accept the credit card for business purchases, vendors need not send invoices to the College, and they will receive payment directly from Bank of America within 48 hours. Vendors are not permitted to charge a transaction fee (typically 3%) when purchasers are using a Bank of America Citadel credit card. This is a State of South Carolina requirement and is non-negotiable.</a:t>
            </a:r>
          </a:p>
        </p:txBody>
      </p:sp>
      <p:pic>
        <p:nvPicPr>
          <p:cNvPr id="5" name="Picture 4" descr="Shape&#10;&#10;Description automatically generated with medium confidence">
            <a:extLst>
              <a:ext uri="{FF2B5EF4-FFF2-40B4-BE49-F238E27FC236}">
                <a16:creationId xmlns:a16="http://schemas.microsoft.com/office/drawing/2014/main" id="{C2570FC3-2152-4F2E-A0E4-F4AE9F8CFB8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24222" y="4233705"/>
            <a:ext cx="8534400" cy="28457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6808" y="236634"/>
            <a:ext cx="2073668" cy="1379932"/>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26871" y="5702300"/>
            <a:ext cx="609600" cy="609600"/>
          </a:xfrm>
          <a:prstGeom prst="rect">
            <a:avLst/>
          </a:prstGeom>
        </p:spPr>
      </p:pic>
    </p:spTree>
    <p:extLst>
      <p:ext uri="{BB962C8B-B14F-4D97-AF65-F5344CB8AC3E}">
        <p14:creationId xmlns:p14="http://schemas.microsoft.com/office/powerpoint/2010/main" val="2820928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3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D5A4-FB67-4534-A368-D1C1C0AAA354}"/>
              </a:ext>
            </a:extLst>
          </p:cNvPr>
          <p:cNvSpPr>
            <a:spLocks noGrp="1"/>
          </p:cNvSpPr>
          <p:nvPr>
            <p:ph type="title"/>
          </p:nvPr>
        </p:nvSpPr>
        <p:spPr/>
        <p:txBody>
          <a:bodyPr/>
          <a:lstStyle/>
          <a:p>
            <a:r>
              <a:rPr lang="en-US" dirty="0"/>
              <a:t>APPLYING FOR A PURCHASE CARD OR TRAVEL CARD</a:t>
            </a:r>
          </a:p>
        </p:txBody>
      </p:sp>
      <p:sp>
        <p:nvSpPr>
          <p:cNvPr id="3" name="Content Placeholder 2">
            <a:extLst>
              <a:ext uri="{FF2B5EF4-FFF2-40B4-BE49-F238E27FC236}">
                <a16:creationId xmlns:a16="http://schemas.microsoft.com/office/drawing/2014/main" id="{A93A8020-C1C0-40A4-A72B-EFD3CE917D3F}"/>
              </a:ext>
            </a:extLst>
          </p:cNvPr>
          <p:cNvSpPr>
            <a:spLocks noGrp="1"/>
          </p:cNvSpPr>
          <p:nvPr>
            <p:ph idx="1"/>
          </p:nvPr>
        </p:nvSpPr>
        <p:spPr/>
        <p:txBody>
          <a:bodyPr>
            <a:normAutofit/>
          </a:bodyPr>
          <a:lstStyle/>
          <a:p>
            <a:r>
              <a:rPr lang="en-US" sz="1600" dirty="0"/>
              <a:t>An applicant must be a full-time employee (FTE) of The Citadel and obtain approval from the Dean, Director or Department Head in order to apply for a purchase or travel card. If the application is accepted and the card is created, the applicant must attend a brief training session before he/she may use the Purchase Card. This training typically will take place when the applicant meets with the Purchase Card Administrator to pick up their purchase card. Each Cardholder must sign a Cardholder Agreement, at the time they are given their card. The only exception to this requirement is if the card is issued or re-issued when the campus is closed due to a declared emergency. At that time, a Cardholder may sign the new Cardholder Agreement after they have received the new card. Upon signing the new Cardholder Agreement, the Cardholder will be provided with either the hardcopy of this Citadel Purchase Card Policies &amp; Procedures Manual or they can opt to receive the softcopy document via email, or both. By signing the new agreement, the Cardholder indicates that they understand the intent of the program, and will comply with all guidelines of this manual as well as College Policies and Procedures relating to expenditure of College funds.</a:t>
            </a:r>
          </a:p>
          <a:p>
            <a:r>
              <a:rPr lang="en-US" sz="1600" dirty="0"/>
              <a:t>Please see Exhibit “E” on page 44 of the </a:t>
            </a:r>
            <a:r>
              <a:rPr lang="en-US" sz="1600" dirty="0" err="1"/>
              <a:t>Pcard</a:t>
            </a:r>
            <a:r>
              <a:rPr lang="en-US" sz="1600" dirty="0"/>
              <a:t> Policy for the Citadel Credit Card Application for both Purchase and Travel Cards.</a:t>
            </a:r>
          </a:p>
        </p:txBody>
      </p:sp>
    </p:spTree>
    <p:extLst>
      <p:ext uri="{BB962C8B-B14F-4D97-AF65-F5344CB8AC3E}">
        <p14:creationId xmlns:p14="http://schemas.microsoft.com/office/powerpoint/2010/main" val="626282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66C8-82D0-466D-B20A-09F0EDB08FCF}"/>
              </a:ext>
            </a:extLst>
          </p:cNvPr>
          <p:cNvSpPr>
            <a:spLocks noGrp="1"/>
          </p:cNvSpPr>
          <p:nvPr>
            <p:ph type="title"/>
          </p:nvPr>
        </p:nvSpPr>
        <p:spPr/>
        <p:txBody>
          <a:bodyPr/>
          <a:lstStyle/>
          <a:p>
            <a:r>
              <a:rPr lang="en-US" dirty="0"/>
              <a:t>CARD MAINTENANCE AND CLOSURE</a:t>
            </a:r>
          </a:p>
        </p:txBody>
      </p:sp>
      <p:sp>
        <p:nvSpPr>
          <p:cNvPr id="3" name="Content Placeholder 2">
            <a:extLst>
              <a:ext uri="{FF2B5EF4-FFF2-40B4-BE49-F238E27FC236}">
                <a16:creationId xmlns:a16="http://schemas.microsoft.com/office/drawing/2014/main" id="{B5FF4BA8-8BE7-4EE1-9707-D525266576D8}"/>
              </a:ext>
            </a:extLst>
          </p:cNvPr>
          <p:cNvSpPr>
            <a:spLocks noGrp="1"/>
          </p:cNvSpPr>
          <p:nvPr>
            <p:ph idx="1"/>
          </p:nvPr>
        </p:nvSpPr>
        <p:spPr/>
        <p:txBody>
          <a:bodyPr>
            <a:normAutofit/>
          </a:bodyPr>
          <a:lstStyle/>
          <a:p>
            <a:r>
              <a:rPr lang="en-US" sz="1600" dirty="0"/>
              <a:t>All contact with Bank of America for card setup, maintenance and closure (except for reporting lost or stolen cards) will be handled by the Purchase Card Administrator.* </a:t>
            </a:r>
          </a:p>
          <a:p>
            <a:r>
              <a:rPr lang="en-US" sz="1600" dirty="0"/>
              <a:t>The Purchase Card Administrator is required to close an account if a Cardholder:</a:t>
            </a:r>
          </a:p>
          <a:p>
            <a:r>
              <a:rPr lang="en-US" sz="1600" dirty="0"/>
              <a:t>Transfers to a different department;</a:t>
            </a:r>
          </a:p>
          <a:p>
            <a:r>
              <a:rPr lang="en-US" sz="1600" dirty="0"/>
              <a:t>Terminates employment; </a:t>
            </a:r>
          </a:p>
          <a:p>
            <a:r>
              <a:rPr lang="en-US" sz="1600" dirty="0"/>
              <a:t>Retires from The Citadel; </a:t>
            </a:r>
          </a:p>
          <a:p>
            <a:r>
              <a:rPr lang="en-US" sz="1600" dirty="0"/>
              <a:t>Uses the Purchase Card for personal or unauthorized purchases;</a:t>
            </a:r>
          </a:p>
          <a:p>
            <a:r>
              <a:rPr lang="en-US" sz="1600" dirty="0"/>
              <a:t>Allows the card to be used by another individual.</a:t>
            </a:r>
          </a:p>
          <a:p>
            <a:r>
              <a:rPr lang="en-US" sz="1600" dirty="0"/>
              <a:t>*A request to close a Cardholder account will be submitted to Bank of America by the Citadel’s Purchase Card Administrator. The physical card, for the Purchase Card account being closed, must be returned to the Purchase Card Administrator to close out in both Banner Finance System and Bank of America WORKS Program; the card will then be destroyed.</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5567363"/>
            <a:ext cx="609600" cy="609600"/>
          </a:xfrm>
          <a:prstGeom prst="rect">
            <a:avLst/>
          </a:prstGeom>
        </p:spPr>
      </p:pic>
    </p:spTree>
    <p:extLst>
      <p:ext uri="{BB962C8B-B14F-4D97-AF65-F5344CB8AC3E}">
        <p14:creationId xmlns:p14="http://schemas.microsoft.com/office/powerpoint/2010/main" val="73000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AC9B-B58E-4791-8529-5FED3E724C5F}"/>
              </a:ext>
            </a:extLst>
          </p:cNvPr>
          <p:cNvSpPr>
            <a:spLocks noGrp="1"/>
          </p:cNvSpPr>
          <p:nvPr>
            <p:ph type="title"/>
          </p:nvPr>
        </p:nvSpPr>
        <p:spPr/>
        <p:txBody>
          <a:bodyPr/>
          <a:lstStyle/>
          <a:p>
            <a:r>
              <a:rPr lang="en-US" dirty="0"/>
              <a:t>PURCHASE CARD COMPLIANCE, POLICY VIOLATIONS &amp; PROCEDURES</a:t>
            </a:r>
          </a:p>
        </p:txBody>
      </p:sp>
      <p:sp>
        <p:nvSpPr>
          <p:cNvPr id="3" name="Content Placeholder 2">
            <a:extLst>
              <a:ext uri="{FF2B5EF4-FFF2-40B4-BE49-F238E27FC236}">
                <a16:creationId xmlns:a16="http://schemas.microsoft.com/office/drawing/2014/main" id="{006C8F91-16B4-4409-891E-970651DDF888}"/>
              </a:ext>
            </a:extLst>
          </p:cNvPr>
          <p:cNvSpPr>
            <a:spLocks noGrp="1"/>
          </p:cNvSpPr>
          <p:nvPr>
            <p:ph idx="1"/>
          </p:nvPr>
        </p:nvSpPr>
        <p:spPr/>
        <p:txBody>
          <a:bodyPr>
            <a:normAutofit/>
          </a:bodyPr>
          <a:lstStyle/>
          <a:p>
            <a:r>
              <a:rPr lang="en-US" sz="1600" b="1" dirty="0"/>
              <a:t>THE DELIBERATE, FRAUDULENT OR ILLEGAL USE OF THE PURCHASE CARD MAY RESULT IN THE IMMEDIATE REVOCATION OF THE PURCHASE CARD, AND THE POSSIBILITY OF IMMEDIATE EMPLOYMENT TERMINATION.</a:t>
            </a:r>
          </a:p>
          <a:p>
            <a:r>
              <a:rPr lang="en-US" sz="1600" dirty="0"/>
              <a:t>Participation in the Procurement Purchase Card Program is a revocable privilege. The following infractions will subject a Cardholder to the Purchase Card Violation Procedures:</a:t>
            </a:r>
          </a:p>
          <a:p>
            <a:r>
              <a:rPr lang="en-US" sz="1600" dirty="0"/>
              <a:t>The card is used to purchase alcoholic beverages, tobacco products, or any substance, material or service which violates policy, law or regulation pertaining to the College.</a:t>
            </a:r>
          </a:p>
          <a:p>
            <a:r>
              <a:rPr lang="en-US" sz="1600" dirty="0"/>
              <a:t>The Cardholder splits a purchase to circumvent the purchase limits ($2,500 Single Transaction Limit) established by the South Carolina Consolidated Procurement Code.</a:t>
            </a:r>
          </a:p>
          <a:p>
            <a:r>
              <a:rPr lang="en-US" sz="1600" dirty="0"/>
              <a:t>The Cardholder fails to provide, when requested, information about any specific purchase.</a:t>
            </a:r>
          </a:p>
          <a:p>
            <a:r>
              <a:rPr lang="en-US" sz="1600" dirty="0"/>
              <a:t>Violation of any grant restriction or requirement.</a:t>
            </a:r>
          </a:p>
          <a:p>
            <a:r>
              <a:rPr lang="en-US" sz="1600" dirty="0"/>
              <a:t>Violation of any policy or procedure herein contained in this manual or established by institutional policy.</a:t>
            </a:r>
          </a:p>
          <a:p>
            <a:endParaRPr lang="en-US" sz="1600" dirty="0"/>
          </a:p>
          <a:p>
            <a:endParaRPr lang="en-US" sz="16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5479093"/>
            <a:ext cx="609600" cy="609600"/>
          </a:xfrm>
          <a:prstGeom prst="rect">
            <a:avLst/>
          </a:prstGeom>
        </p:spPr>
      </p:pic>
    </p:spTree>
    <p:extLst>
      <p:ext uri="{BB962C8B-B14F-4D97-AF65-F5344CB8AC3E}">
        <p14:creationId xmlns:p14="http://schemas.microsoft.com/office/powerpoint/2010/main" val="2515834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17D4-0C70-4180-B20B-EE2830582327}"/>
              </a:ext>
            </a:extLst>
          </p:cNvPr>
          <p:cNvSpPr>
            <a:spLocks noGrp="1"/>
          </p:cNvSpPr>
          <p:nvPr>
            <p:ph type="title"/>
          </p:nvPr>
        </p:nvSpPr>
        <p:spPr/>
        <p:txBody>
          <a:bodyPr/>
          <a:lstStyle/>
          <a:p>
            <a:r>
              <a:rPr lang="en-US" dirty="0"/>
              <a:t>PURCHASE CARD COMPLIANCE, POLICY VIOLATIONS &amp; PROCEDURES - Continued</a:t>
            </a:r>
          </a:p>
        </p:txBody>
      </p:sp>
      <p:sp>
        <p:nvSpPr>
          <p:cNvPr id="3" name="Content Placeholder 2">
            <a:extLst>
              <a:ext uri="{FF2B5EF4-FFF2-40B4-BE49-F238E27FC236}">
                <a16:creationId xmlns:a16="http://schemas.microsoft.com/office/drawing/2014/main" id="{A89D3F68-FC8B-4435-84FC-770B1C802437}"/>
              </a:ext>
            </a:extLst>
          </p:cNvPr>
          <p:cNvSpPr>
            <a:spLocks noGrp="1"/>
          </p:cNvSpPr>
          <p:nvPr>
            <p:ph idx="1"/>
          </p:nvPr>
        </p:nvSpPr>
        <p:spPr/>
        <p:txBody>
          <a:bodyPr>
            <a:normAutofit fontScale="92500"/>
          </a:bodyPr>
          <a:lstStyle/>
          <a:p>
            <a:r>
              <a:rPr lang="en-US" sz="1600" dirty="0"/>
              <a:t>Violation Number 1</a:t>
            </a:r>
          </a:p>
          <a:p>
            <a:r>
              <a:rPr lang="en-US" sz="1600" dirty="0"/>
              <a:t>The first violation of the Purchase Card Compliance Policy may result in notification being sent to the Cardholder, Department Liaison, and Dean, Director or Department Head, notifying him/her of the infraction. The notification will be placed in the Department’s compliance violations file and serves as a warning and explanation of corrective actions to take to prevent a repeat occurrence. If the Cardholder’s offense is deemed to be deliberate, fraudulent or represents illegal misuse, the Cardholder’s card may be terminated immediately, the Cardholder may be held liable for the total amount of the prohibited purchase(s), and the Cardholder may be subject to disciplinary action, up to and including termination of employment.</a:t>
            </a:r>
          </a:p>
          <a:p>
            <a:r>
              <a:rPr lang="en-US" sz="1600" dirty="0"/>
              <a:t>Violation Number 2</a:t>
            </a:r>
          </a:p>
          <a:p>
            <a:r>
              <a:rPr lang="en-US" sz="1600" dirty="0"/>
              <a:t>A second violation may result in the Cardholder or Department Liaison, and the Dean, Director or Department Head having a meeting with the Purchase Card Administrator. The purpose of the meeting will be to discuss the matter, provide additional training and provide specific corrective actions required of the Cardholder or Department Liaison. Notification will be sent to the Cardholder or Department Liaison, and the Dean, Director or Department Head regarding the violation and the result of the meeting. The notification will be placed in the Department’s compliance violations file. If the Cardholder or Department Liaison’s offense is deemed to be deliberate, fraudulent or represents illegal misuse, the Cardholder’s card may be terminated immediately, the Cardholder may be held liable for the total amount of the prohibited purchase(s), and the Cardholder may be subject to disciplinary action, up to and including termination of employment. The Purchase Card Administrator has the authority to reject a Department’s choice of Liaison if a second failure to correctly carry out assigned duties has occurred. The Department as a whole, may lose privileges to use Purchase Cards, if the necessary corrective actions are not satisfied. </a:t>
            </a:r>
          </a:p>
        </p:txBody>
      </p:sp>
    </p:spTree>
    <p:extLst>
      <p:ext uri="{BB962C8B-B14F-4D97-AF65-F5344CB8AC3E}">
        <p14:creationId xmlns:p14="http://schemas.microsoft.com/office/powerpoint/2010/main" val="2702228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EC22-56ED-4CB1-A8F6-C838396C33D1}"/>
              </a:ext>
            </a:extLst>
          </p:cNvPr>
          <p:cNvSpPr>
            <a:spLocks noGrp="1"/>
          </p:cNvSpPr>
          <p:nvPr>
            <p:ph type="title"/>
          </p:nvPr>
        </p:nvSpPr>
        <p:spPr/>
        <p:txBody>
          <a:bodyPr/>
          <a:lstStyle/>
          <a:p>
            <a:r>
              <a:rPr lang="en-US" dirty="0"/>
              <a:t>PURCHASE CARD COMPLIANCE, POLICY VIOLATIONS &amp; PROCEDURES - Continued</a:t>
            </a:r>
          </a:p>
        </p:txBody>
      </p:sp>
      <p:sp>
        <p:nvSpPr>
          <p:cNvPr id="3" name="Content Placeholder 2">
            <a:extLst>
              <a:ext uri="{FF2B5EF4-FFF2-40B4-BE49-F238E27FC236}">
                <a16:creationId xmlns:a16="http://schemas.microsoft.com/office/drawing/2014/main" id="{3DA6FB18-5FF7-4741-9D19-634447BB1B45}"/>
              </a:ext>
            </a:extLst>
          </p:cNvPr>
          <p:cNvSpPr>
            <a:spLocks noGrp="1"/>
          </p:cNvSpPr>
          <p:nvPr>
            <p:ph idx="1"/>
          </p:nvPr>
        </p:nvSpPr>
        <p:spPr/>
        <p:txBody>
          <a:bodyPr>
            <a:normAutofit/>
          </a:bodyPr>
          <a:lstStyle/>
          <a:p>
            <a:r>
              <a:rPr lang="en-US" sz="1600" dirty="0"/>
              <a:t>Violation Number 3 </a:t>
            </a:r>
          </a:p>
          <a:p>
            <a:r>
              <a:rPr lang="en-US" sz="1600" dirty="0"/>
              <a:t>A third violation by a Cardholder or a Liaison may result in the immediate termination of the Cardholder’s participation in the College’s Purchase Card Program. Liaisons may be disallowed from reviewing Purchase Card purchases and their Banner privileges may be revoked. Notification will be sent to the Cardholder or Liaison and to the Dean, Director or Department Head. Repeated violations within a department may result in the entire department losing privileges for one (1) year.</a:t>
            </a:r>
          </a:p>
          <a:p>
            <a:r>
              <a:rPr lang="en-US" sz="1600" b="1" dirty="0"/>
              <a:t>Progressive Discipline for Violations of Purchase Card Policies can be reviewed on page 26 of the </a:t>
            </a:r>
            <a:r>
              <a:rPr lang="en-US" sz="1600" b="1" dirty="0" err="1"/>
              <a:t>Pcard</a:t>
            </a:r>
            <a:r>
              <a:rPr lang="en-US" sz="1600" b="1" dirty="0"/>
              <a:t> Policy.</a:t>
            </a:r>
          </a:p>
          <a:p>
            <a:endParaRPr lang="en-US" sz="1600" b="1" dirty="0"/>
          </a:p>
        </p:txBody>
      </p:sp>
    </p:spTree>
    <p:extLst>
      <p:ext uri="{BB962C8B-B14F-4D97-AF65-F5344CB8AC3E}">
        <p14:creationId xmlns:p14="http://schemas.microsoft.com/office/powerpoint/2010/main" val="1600991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F0BB-3F28-4649-81D7-8ACB0E5C70AE}"/>
              </a:ext>
            </a:extLst>
          </p:cNvPr>
          <p:cNvSpPr>
            <a:spLocks noGrp="1"/>
          </p:cNvSpPr>
          <p:nvPr>
            <p:ph type="title"/>
          </p:nvPr>
        </p:nvSpPr>
        <p:spPr/>
        <p:txBody>
          <a:bodyPr/>
          <a:lstStyle/>
          <a:p>
            <a:r>
              <a:rPr lang="en-US" dirty="0"/>
              <a:t>PURCHASE CARD RECORDS RETENTION </a:t>
            </a:r>
          </a:p>
        </p:txBody>
      </p:sp>
      <p:sp>
        <p:nvSpPr>
          <p:cNvPr id="3" name="Content Placeholder 2">
            <a:extLst>
              <a:ext uri="{FF2B5EF4-FFF2-40B4-BE49-F238E27FC236}">
                <a16:creationId xmlns:a16="http://schemas.microsoft.com/office/drawing/2014/main" id="{1508E0FE-C68D-4B4F-82F5-86CA6656CFC7}"/>
              </a:ext>
            </a:extLst>
          </p:cNvPr>
          <p:cNvSpPr>
            <a:spLocks noGrp="1"/>
          </p:cNvSpPr>
          <p:nvPr>
            <p:ph idx="1"/>
          </p:nvPr>
        </p:nvSpPr>
        <p:spPr/>
        <p:txBody>
          <a:bodyPr>
            <a:normAutofit/>
          </a:bodyPr>
          <a:lstStyle/>
          <a:p>
            <a:r>
              <a:rPr lang="en-US" sz="1600" dirty="0"/>
              <a:t>Original receipts for all purchases are to be maintained with the complete Monthly Reconciliation Packages, for a period of seven (7) years, and kept by the Cardholder in their Department. These retention rules apply regardless of what physical format (i.e. paper, microfilm, electronic storage, digital display, cloud storage, etc.) the original receipts are stored in. Do not ever send out, or otherwise provide your original records to anyone, other than the Purchase Card Administrator, for any reason. If you are contacted by the Purchase Card Administrator or the external auditors, please provide copies of the documents requested only. </a:t>
            </a:r>
          </a:p>
        </p:txBody>
      </p:sp>
    </p:spTree>
    <p:extLst>
      <p:ext uri="{BB962C8B-B14F-4D97-AF65-F5344CB8AC3E}">
        <p14:creationId xmlns:p14="http://schemas.microsoft.com/office/powerpoint/2010/main" val="2547158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166D-A9A9-484D-8911-0F72C95A468D}"/>
              </a:ext>
            </a:extLst>
          </p:cNvPr>
          <p:cNvSpPr>
            <a:spLocks noGrp="1"/>
          </p:cNvSpPr>
          <p:nvPr>
            <p:ph type="title"/>
          </p:nvPr>
        </p:nvSpPr>
        <p:spPr/>
        <p:txBody>
          <a:bodyPr/>
          <a:lstStyle/>
          <a:p>
            <a:r>
              <a:rPr lang="en-US" dirty="0"/>
              <a:t>CARDHOLDER LIABILITY</a:t>
            </a:r>
          </a:p>
        </p:txBody>
      </p:sp>
      <p:sp>
        <p:nvSpPr>
          <p:cNvPr id="3" name="Content Placeholder 2">
            <a:extLst>
              <a:ext uri="{FF2B5EF4-FFF2-40B4-BE49-F238E27FC236}">
                <a16:creationId xmlns:a16="http://schemas.microsoft.com/office/drawing/2014/main" id="{1EB51980-28D9-437A-ABDD-C3F485EF5FFC}"/>
              </a:ext>
            </a:extLst>
          </p:cNvPr>
          <p:cNvSpPr>
            <a:spLocks noGrp="1"/>
          </p:cNvSpPr>
          <p:nvPr>
            <p:ph idx="1"/>
          </p:nvPr>
        </p:nvSpPr>
        <p:spPr/>
        <p:txBody>
          <a:bodyPr>
            <a:normAutofit/>
          </a:bodyPr>
          <a:lstStyle/>
          <a:p>
            <a:r>
              <a:rPr lang="en-US" sz="1600" dirty="0"/>
              <a:t>The Purchase Card is a corporate credit card and will not affect your personal credit. It is your responsibility to ensure that the card is used within stated guidelines of this manual as well as College policies and procedures relating to the expenditure of College funds. Failure to comply with program guidelines may result in permanent revocation of the card, notification of the situation to management, and disciplinary action in accordance with College policies and procedures relating to disciplinary action and termination for cause. </a:t>
            </a:r>
          </a:p>
        </p:txBody>
      </p:sp>
    </p:spTree>
    <p:extLst>
      <p:ext uri="{BB962C8B-B14F-4D97-AF65-F5344CB8AC3E}">
        <p14:creationId xmlns:p14="http://schemas.microsoft.com/office/powerpoint/2010/main" val="3669379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983F-6118-475F-9823-7B289AA23FBF}"/>
              </a:ext>
            </a:extLst>
          </p:cNvPr>
          <p:cNvSpPr>
            <a:spLocks noGrp="1"/>
          </p:cNvSpPr>
          <p:nvPr>
            <p:ph type="title"/>
          </p:nvPr>
        </p:nvSpPr>
        <p:spPr/>
        <p:txBody>
          <a:bodyPr/>
          <a:lstStyle/>
          <a:p>
            <a:r>
              <a:rPr lang="en-US" dirty="0"/>
              <a:t>TAXES – SALES AND USE TAX</a:t>
            </a:r>
          </a:p>
        </p:txBody>
      </p:sp>
      <p:sp>
        <p:nvSpPr>
          <p:cNvPr id="3" name="Content Placeholder 2">
            <a:extLst>
              <a:ext uri="{FF2B5EF4-FFF2-40B4-BE49-F238E27FC236}">
                <a16:creationId xmlns:a16="http://schemas.microsoft.com/office/drawing/2014/main" id="{1448E21F-6E23-4967-BF92-8AACBA86A354}"/>
              </a:ext>
            </a:extLst>
          </p:cNvPr>
          <p:cNvSpPr>
            <a:spLocks noGrp="1"/>
          </p:cNvSpPr>
          <p:nvPr>
            <p:ph idx="1"/>
          </p:nvPr>
        </p:nvSpPr>
        <p:spPr/>
        <p:txBody>
          <a:bodyPr>
            <a:normAutofit fontScale="92500" lnSpcReduction="10000"/>
          </a:bodyPr>
          <a:lstStyle/>
          <a:p>
            <a:r>
              <a:rPr lang="en-US" sz="1600" dirty="0"/>
              <a:t>Vendors within the State of South Carolina have the responsibility to charge and collect sale tax.</a:t>
            </a:r>
          </a:p>
          <a:p>
            <a:r>
              <a:rPr lang="en-US" sz="1600" dirty="0"/>
              <a:t>However, vendors from outside the State of South Carolina are not required to charge and collect sales tax. In this instance, the Cardholder and Liaison must consider whether or not a payment of Use Tax to the South Carolina Department of Revenue is necessary.</a:t>
            </a:r>
          </a:p>
          <a:p>
            <a:r>
              <a:rPr lang="en-US" sz="1600" dirty="0"/>
              <a:t>As a general rule, the purchase of tangible property is taxable. If the merchant charges the proper tax on the Purchase Card transaction, then normally no other action will be required. If no taxes were charged, and taxes are payable, the Liaison notes this during the reconciliation process and The Citadel’s Financial Services Department must prepare a payment of “Use Tax” to the State of South Carolina. This process is further outlined on page 28 and in Exhibit “G” in the Purchase Card Reconciliation Instructions, on page 46.</a:t>
            </a:r>
          </a:p>
          <a:p>
            <a:r>
              <a:rPr lang="en-US" sz="1600" dirty="0"/>
              <a:t>Further, Use Tax is a tax on tangible personal property purchased from out-of-state vendors and brought into South Carolina for use, storage, consumption, or distribution. The tax is designed to ensure fair competition between South Carolina businesses and out-of-state businesses. </a:t>
            </a:r>
          </a:p>
          <a:p>
            <a:r>
              <a:rPr lang="en-US" sz="1600" dirty="0"/>
              <a:t>Examples of some non-taxable items are: membership dues, freight (if billed as a separate item), resale items, subscriptions, periodicals, services, or items that are tax-exempt by law. Additional examples include textbooks, books, magazines, newspapers, and access to online information when these items are used in a course of study for a class or group of students or for use in a school or public library. Purchases from other South Carolina state agencies, such as print jobs submitted to MUSC University Press, are exempt as well.</a:t>
            </a:r>
          </a:p>
          <a:p>
            <a:r>
              <a:rPr lang="en-US" sz="1600" dirty="0"/>
              <a:t>Examples of items subject to Use Tax include: CDs, furniture, office supplies, etc. These are only a few examples. Most tangible property purchased from out-of-state is subject to Use Tax.</a:t>
            </a:r>
          </a:p>
        </p:txBody>
      </p:sp>
    </p:spTree>
    <p:extLst>
      <p:ext uri="{BB962C8B-B14F-4D97-AF65-F5344CB8AC3E}">
        <p14:creationId xmlns:p14="http://schemas.microsoft.com/office/powerpoint/2010/main" val="948829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9C8E-0CA4-4041-949B-65EEC3F2241F}"/>
              </a:ext>
            </a:extLst>
          </p:cNvPr>
          <p:cNvSpPr>
            <a:spLocks noGrp="1"/>
          </p:cNvSpPr>
          <p:nvPr>
            <p:ph type="title"/>
          </p:nvPr>
        </p:nvSpPr>
        <p:spPr/>
        <p:txBody>
          <a:bodyPr/>
          <a:lstStyle/>
          <a:p>
            <a:r>
              <a:rPr lang="en-US" dirty="0"/>
              <a:t>WHEN TO, AND WHEN NOT TO APPLY USE TAX</a:t>
            </a:r>
          </a:p>
        </p:txBody>
      </p:sp>
      <p:sp>
        <p:nvSpPr>
          <p:cNvPr id="3" name="Content Placeholder 2">
            <a:extLst>
              <a:ext uri="{FF2B5EF4-FFF2-40B4-BE49-F238E27FC236}">
                <a16:creationId xmlns:a16="http://schemas.microsoft.com/office/drawing/2014/main" id="{76F4A1E0-4802-4007-A661-18ACABBD759C}"/>
              </a:ext>
            </a:extLst>
          </p:cNvPr>
          <p:cNvSpPr>
            <a:spLocks noGrp="1"/>
          </p:cNvSpPr>
          <p:nvPr>
            <p:ph idx="1"/>
          </p:nvPr>
        </p:nvSpPr>
        <p:spPr/>
        <p:txBody>
          <a:bodyPr>
            <a:normAutofit/>
          </a:bodyPr>
          <a:lstStyle/>
          <a:p>
            <a:r>
              <a:rPr lang="en-US" sz="1600" dirty="0"/>
              <a:t>If the vendor included 9.0% sales tax (as of 2020), DO NOT enter “USETAX” in the ACTV field in Banner Finance’s FAAINVT module when completing your reconciliation.</a:t>
            </a:r>
          </a:p>
          <a:p>
            <a:r>
              <a:rPr lang="en-US" sz="1600" dirty="0"/>
              <a:t>If the vendor included only a portion of the tax, not the full 9.0% sales tax, please contact the vendor for them to correct the Invoice and DO NOT enter “USETAX” in the ACTV field.</a:t>
            </a:r>
          </a:p>
          <a:p>
            <a:r>
              <a:rPr lang="en-US" sz="1600" dirty="0"/>
              <a:t>If the vendor is from South Carolina and did not include the 9.0% sales tax on the Invoice, DO NOT enter “USETAX” in the ACTV field. The vendor is responsible for the tax, but must be contacted and told that we should be charged the 9.0% sales tax.</a:t>
            </a:r>
          </a:p>
          <a:p>
            <a:r>
              <a:rPr lang="en-US" sz="1600" dirty="0"/>
              <a:t>If the vendor is from out-of-state, and the Invoice is for tangible products, and does not include sales tax, ENTER “USETAX” in the ACTV field in Banner Finance’s FAAINVT module and SAVE. </a:t>
            </a:r>
          </a:p>
          <a:p>
            <a:r>
              <a:rPr lang="en-US" sz="1600" dirty="0"/>
              <a:t>If the items purchased are for resale, DO NOT enter “USETAX” in the ACTV field.</a:t>
            </a:r>
          </a:p>
          <a:p>
            <a:r>
              <a:rPr lang="en-US" sz="1600" dirty="0"/>
              <a:t>If you returned an item upon which you originally assigned “USETAX”, then assign “USETAX” to the credit so that you receive a refund of the taxes your department paid on the original purchase.</a:t>
            </a:r>
          </a:p>
          <a:p>
            <a:endParaRPr lang="en-US" sz="1600" dirty="0"/>
          </a:p>
        </p:txBody>
      </p:sp>
    </p:spTree>
    <p:extLst>
      <p:ext uri="{BB962C8B-B14F-4D97-AF65-F5344CB8AC3E}">
        <p14:creationId xmlns:p14="http://schemas.microsoft.com/office/powerpoint/2010/main" val="1178143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3037-1855-4A81-8884-EE8E8174228A}"/>
              </a:ext>
            </a:extLst>
          </p:cNvPr>
          <p:cNvSpPr>
            <a:spLocks noGrp="1"/>
          </p:cNvSpPr>
          <p:nvPr>
            <p:ph type="title"/>
          </p:nvPr>
        </p:nvSpPr>
        <p:spPr/>
        <p:txBody>
          <a:bodyPr/>
          <a:lstStyle/>
          <a:p>
            <a:r>
              <a:rPr lang="en-US" dirty="0"/>
              <a:t>HOW TO APPLY USE TAX</a:t>
            </a:r>
          </a:p>
        </p:txBody>
      </p:sp>
      <p:sp>
        <p:nvSpPr>
          <p:cNvPr id="3" name="Content Placeholder 2">
            <a:extLst>
              <a:ext uri="{FF2B5EF4-FFF2-40B4-BE49-F238E27FC236}">
                <a16:creationId xmlns:a16="http://schemas.microsoft.com/office/drawing/2014/main" id="{76694033-B402-427A-9C19-8CD8CB026DE0}"/>
              </a:ext>
            </a:extLst>
          </p:cNvPr>
          <p:cNvSpPr>
            <a:spLocks noGrp="1"/>
          </p:cNvSpPr>
          <p:nvPr>
            <p:ph idx="1"/>
          </p:nvPr>
        </p:nvSpPr>
        <p:spPr/>
        <p:txBody>
          <a:bodyPr/>
          <a:lstStyle/>
          <a:p>
            <a:r>
              <a:rPr lang="en-US" sz="1600" dirty="0"/>
              <a:t>From the reconciliation module in Banner Finance (FAAINVT), select the next arrow until you get to the FOAPAL of the item that needs to be taxed.</a:t>
            </a:r>
          </a:p>
          <a:p>
            <a:r>
              <a:rPr lang="en-US" sz="1600" dirty="0"/>
              <a:t>Once your cursor has reached the “C” in the “COA” field, tab to the “ACTV” field and enter “USETAX” - (No spaces, all caps).</a:t>
            </a:r>
          </a:p>
          <a:p>
            <a:r>
              <a:rPr lang="en-US" sz="1600" dirty="0"/>
              <a:t>Tab to the “Bank” field and if the number “1” is not in that field, then enter “1” there and click on the SAVE button. If it is there, move on to the next item to be reconciled.</a:t>
            </a:r>
          </a:p>
          <a:p>
            <a:r>
              <a:rPr lang="en-US" sz="1600" dirty="0"/>
              <a:t>Note: Use Taxes will be charged to your department’s budget within thirty (30) days of the completion of your reconciliation in Banner Finance.</a:t>
            </a:r>
          </a:p>
        </p:txBody>
      </p:sp>
    </p:spTree>
    <p:extLst>
      <p:ext uri="{BB962C8B-B14F-4D97-AF65-F5344CB8AC3E}">
        <p14:creationId xmlns:p14="http://schemas.microsoft.com/office/powerpoint/2010/main" val="1384386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85A3-BCE0-4E43-BD34-FDA4DFF97C56}"/>
              </a:ext>
            </a:extLst>
          </p:cNvPr>
          <p:cNvSpPr>
            <a:spLocks noGrp="1"/>
          </p:cNvSpPr>
          <p:nvPr>
            <p:ph type="title"/>
          </p:nvPr>
        </p:nvSpPr>
        <p:spPr/>
        <p:txBody>
          <a:bodyPr/>
          <a:lstStyle/>
          <a:p>
            <a:r>
              <a:rPr lang="en-US" dirty="0"/>
              <a:t>RESPONSIBILITIES OF DEANS, DIRECTORS, OR DEPARTMENT HEADS</a:t>
            </a:r>
          </a:p>
        </p:txBody>
      </p:sp>
      <p:sp>
        <p:nvSpPr>
          <p:cNvPr id="3" name="Content Placeholder 2">
            <a:extLst>
              <a:ext uri="{FF2B5EF4-FFF2-40B4-BE49-F238E27FC236}">
                <a16:creationId xmlns:a16="http://schemas.microsoft.com/office/drawing/2014/main" id="{5BC43B12-BF36-4D36-AC67-64433111CDF7}"/>
              </a:ext>
            </a:extLst>
          </p:cNvPr>
          <p:cNvSpPr>
            <a:spLocks noGrp="1"/>
          </p:cNvSpPr>
          <p:nvPr>
            <p:ph idx="1"/>
          </p:nvPr>
        </p:nvSpPr>
        <p:spPr/>
        <p:txBody>
          <a:bodyPr>
            <a:normAutofit/>
          </a:bodyPr>
          <a:lstStyle/>
          <a:p>
            <a:r>
              <a:rPr lang="en-US" sz="1600" dirty="0"/>
              <a:t>Deans, Directors or Department Heads are responsible for holding the Cardholders and Liaisons responsible for their respective duties. The Department Head must sign and approve of a Purchase or Travel Card Application before it is submitted to the Purchase Card Administrator for processing. Responsibilities include signing the Monthly Purchase Card Certification form in approval of all purchase card charges for the respective month. The Department Head is responsible for contacting the Purchase Card Administrator if any of the roles involved in the purchasing duties of the department have changed.</a:t>
            </a:r>
          </a:p>
          <a:p>
            <a:r>
              <a:rPr lang="en-US" sz="1600" dirty="0"/>
              <a:t>On an ongoing basis, the Dean, Director or Department Head is responsible for:</a:t>
            </a:r>
          </a:p>
          <a:p>
            <a:r>
              <a:rPr lang="en-US" sz="1600" dirty="0"/>
              <a:t>Overseeing the Purchase Card Program in his/her department to ensure compliance with the State of South Carolina Procurement Code and Citadel Purchase Card Policy;</a:t>
            </a:r>
          </a:p>
          <a:p>
            <a:r>
              <a:rPr lang="en-US" sz="1600" dirty="0"/>
              <a:t>Reviewing and approving Cardholder applications submitted by members of their respective departments, as well as communicating to the Purchase Card Administrator any unique needs of the department;</a:t>
            </a:r>
          </a:p>
          <a:p>
            <a:r>
              <a:rPr lang="en-US" sz="1600" dirty="0"/>
              <a:t>Assigning a Liaison for each Cardholder on the Cardholder Application;</a:t>
            </a:r>
          </a:p>
          <a:p>
            <a:r>
              <a:rPr lang="en-US" sz="1600" dirty="0"/>
              <a:t>Assigning the Default Index and Account Code (FOAP – Fund, Organization, Account, Program) information for a Cardholder on the Cardholder Application;</a:t>
            </a:r>
          </a:p>
          <a:p>
            <a:r>
              <a:rPr lang="en-US" sz="1600" dirty="0"/>
              <a:t>Contacting The Citadel Purchase Card Administrator to change Cardholder and/or Liaison assignments; </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5702300"/>
            <a:ext cx="609600" cy="609600"/>
          </a:xfrm>
          <a:prstGeom prst="rect">
            <a:avLst/>
          </a:prstGeom>
        </p:spPr>
      </p:pic>
    </p:spTree>
    <p:extLst>
      <p:ext uri="{BB962C8B-B14F-4D97-AF65-F5344CB8AC3E}">
        <p14:creationId xmlns:p14="http://schemas.microsoft.com/office/powerpoint/2010/main" val="2003988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0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2903-B1FF-44B6-9DE7-48FAE89FCFDB}"/>
              </a:ext>
            </a:extLst>
          </p:cNvPr>
          <p:cNvSpPr>
            <a:spLocks noGrp="1"/>
          </p:cNvSpPr>
          <p:nvPr>
            <p:ph type="title"/>
          </p:nvPr>
        </p:nvSpPr>
        <p:spPr/>
        <p:txBody>
          <a:bodyPr/>
          <a:lstStyle/>
          <a:p>
            <a:r>
              <a:rPr lang="en-US" dirty="0"/>
              <a:t>REBATES, REFUNDS, REWARDS, ETC.</a:t>
            </a:r>
          </a:p>
        </p:txBody>
      </p:sp>
      <p:sp>
        <p:nvSpPr>
          <p:cNvPr id="3" name="Content Placeholder 2">
            <a:extLst>
              <a:ext uri="{FF2B5EF4-FFF2-40B4-BE49-F238E27FC236}">
                <a16:creationId xmlns:a16="http://schemas.microsoft.com/office/drawing/2014/main" id="{A1D9D3C9-55A7-4673-AD81-920C93E10B65}"/>
              </a:ext>
            </a:extLst>
          </p:cNvPr>
          <p:cNvSpPr>
            <a:spLocks noGrp="1"/>
          </p:cNvSpPr>
          <p:nvPr>
            <p:ph idx="1"/>
          </p:nvPr>
        </p:nvSpPr>
        <p:spPr/>
        <p:txBody>
          <a:bodyPr>
            <a:normAutofit/>
          </a:bodyPr>
          <a:lstStyle/>
          <a:p>
            <a:r>
              <a:rPr lang="en-US" sz="1600" dirty="0"/>
              <a:t>Any manufacturer’s rebate received by the Cardholder as a result of a Purchase Card transaction shall be credited to the Purchase Card and documentation reflecting the transaction shall be attached to the Monthly Purchase Card Certification Form to support such credit.</a:t>
            </a:r>
          </a:p>
          <a:p>
            <a:r>
              <a:rPr lang="en-US" sz="1600" dirty="0"/>
              <a:t>The Cardholder is not to use any reward cards to accrue points or coupons from State purchases. Any rebates, coupons, rewards, gifts, points, frequent flyer miles, cash cards, etc. must accrue to The Citadel and be utilized only for official Citadel related business. No personal gain by making purchases with the Citadel Purchase Card is permitted. </a:t>
            </a:r>
          </a:p>
        </p:txBody>
      </p:sp>
    </p:spTree>
    <p:extLst>
      <p:ext uri="{BB962C8B-B14F-4D97-AF65-F5344CB8AC3E}">
        <p14:creationId xmlns:p14="http://schemas.microsoft.com/office/powerpoint/2010/main" val="176096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DD98-6D63-47F0-8E57-923D91CB1CA0}"/>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3D4F0871-C4DF-48CA-8A6C-44EC019B658D}"/>
              </a:ext>
            </a:extLst>
          </p:cNvPr>
          <p:cNvSpPr>
            <a:spLocks noGrp="1"/>
          </p:cNvSpPr>
          <p:nvPr>
            <p:ph idx="1"/>
          </p:nvPr>
        </p:nvSpPr>
        <p:spPr/>
        <p:txBody>
          <a:bodyPr>
            <a:normAutofit/>
          </a:bodyPr>
          <a:lstStyle/>
          <a:p>
            <a:r>
              <a:rPr lang="en-US" sz="1600" dirty="0"/>
              <a:t>The vendor should issue a credit to your Purchase Card account for any item they have agreed to accept for return. This credit may appear on a subsequent credit card statement. Under no circumstances should you accept cash in lieu of a credit to the Purchase Card account. </a:t>
            </a:r>
          </a:p>
          <a:p>
            <a:r>
              <a:rPr lang="en-US" sz="1600" dirty="0"/>
              <a:t>Liaisons must flag a refund for USE TAX within Banner Finance, only if they flagged the original purchase for payment of Use Tax.</a:t>
            </a:r>
          </a:p>
          <a:p>
            <a:endParaRPr lang="en-US" sz="1600" dirty="0"/>
          </a:p>
        </p:txBody>
      </p:sp>
    </p:spTree>
    <p:extLst>
      <p:ext uri="{BB962C8B-B14F-4D97-AF65-F5344CB8AC3E}">
        <p14:creationId xmlns:p14="http://schemas.microsoft.com/office/powerpoint/2010/main" val="2929189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EDFD-7092-460A-83AF-FEC2139CECB9}"/>
              </a:ext>
            </a:extLst>
          </p:cNvPr>
          <p:cNvSpPr>
            <a:spLocks noGrp="1"/>
          </p:cNvSpPr>
          <p:nvPr>
            <p:ph type="title"/>
          </p:nvPr>
        </p:nvSpPr>
        <p:spPr/>
        <p:txBody>
          <a:bodyPr/>
          <a:lstStyle/>
          <a:p>
            <a:r>
              <a:rPr lang="en-US" dirty="0"/>
              <a:t>EMPLOYEE TRAVEL</a:t>
            </a:r>
          </a:p>
        </p:txBody>
      </p:sp>
      <p:sp>
        <p:nvSpPr>
          <p:cNvPr id="3" name="Content Placeholder 2">
            <a:extLst>
              <a:ext uri="{FF2B5EF4-FFF2-40B4-BE49-F238E27FC236}">
                <a16:creationId xmlns:a16="http://schemas.microsoft.com/office/drawing/2014/main" id="{18DF0003-7DA2-447F-B21F-2997EDFD90A3}"/>
              </a:ext>
            </a:extLst>
          </p:cNvPr>
          <p:cNvSpPr>
            <a:spLocks noGrp="1"/>
          </p:cNvSpPr>
          <p:nvPr>
            <p:ph idx="1"/>
          </p:nvPr>
        </p:nvSpPr>
        <p:spPr/>
        <p:txBody>
          <a:bodyPr>
            <a:normAutofit fontScale="92500" lnSpcReduction="10000"/>
          </a:bodyPr>
          <a:lstStyle/>
          <a:p>
            <a:r>
              <a:rPr lang="en-US" sz="1600" dirty="0"/>
              <a:t>Cardholders may use the Purchase Card for the purchase of rental cars, if their department has Vice President for Finance &amp; Business approval. Note: as of 2020, there are very few departments on campus that are permitted to rent vehicles on behalf of The Citadel. When in doubt, please check with your Dean, Director or Department Head to confirm your authorization to rent vehicles, before contacting either Enterprise or Hertz Car Rental, our two State Rental Car approved agencies. Additionally, rental car transactions always require an Unblock Request be emailed to the Purchase Card Administrator prior to paying with the Purchase Card.</a:t>
            </a:r>
          </a:p>
          <a:p>
            <a:r>
              <a:rPr lang="en-US" sz="1600" dirty="0"/>
              <a:t>Please note that the Travel Card can only be used for travel where cadets or students are involved. The Travel card can pay for cadet or student travel, and Citadel chaperones only. It cannot be used for any other type of air travel for employees.</a:t>
            </a:r>
          </a:p>
          <a:p>
            <a:r>
              <a:rPr lang="en-US" sz="1600" dirty="0"/>
              <a:t>Airline tickets for faculty and staff may be purchased with the Purchase Card. The purpose of the travel must be to conduct official business on behalf of The Citadel Military College. Air travel should be reserved by the most economical method possible, and seats chosen must be in coach or tourist class only. Payment of baggage fees is allowed only with the original purchase of the airline ticket and may NOT be added on later, if using the Purchase Card. </a:t>
            </a:r>
          </a:p>
          <a:p>
            <a:r>
              <a:rPr lang="en-US" sz="1600" dirty="0"/>
              <a:t>Auto travel routes should be made by the most direct, practical route. The Purchase Card may NOT be used for payment of employee meals, lodging or fuel. Employees must enter a Citadel Travel Request for all travel outside of a fifty (50) mile radius. This Travel Request will be routed to the person in charge of the department for approval. Once approved, the Travel Request will be assigned a Travel Authorization Number (TAN). This number is a required pre-requisite to any purchase of Citadel employee travel arrangements. All requests for Unblocks that reference travel must contain the TAN and the names of all travelers; this includes cadets, students and faculty and/or staff. A copy of the TAN must be documented and filed with the receipt(s) and supporting documentation on a monthly basis. Contact the Purchase Card Administrator with the travel authorization number to proceed with payment of travel arrangements, if additional assistance is necessary.</a:t>
            </a:r>
          </a:p>
        </p:txBody>
      </p:sp>
    </p:spTree>
    <p:extLst>
      <p:ext uri="{BB962C8B-B14F-4D97-AF65-F5344CB8AC3E}">
        <p14:creationId xmlns:p14="http://schemas.microsoft.com/office/powerpoint/2010/main" val="9350985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2004-6BC3-45D5-A00A-5B6557597074}"/>
              </a:ext>
            </a:extLst>
          </p:cNvPr>
          <p:cNvSpPr>
            <a:spLocks noGrp="1"/>
          </p:cNvSpPr>
          <p:nvPr>
            <p:ph type="title"/>
          </p:nvPr>
        </p:nvSpPr>
        <p:spPr/>
        <p:txBody>
          <a:bodyPr/>
          <a:lstStyle/>
          <a:p>
            <a:r>
              <a:rPr lang="en-US" dirty="0"/>
              <a:t>EMPLOYEE TRAVEL - Continued</a:t>
            </a:r>
          </a:p>
        </p:txBody>
      </p:sp>
      <p:sp>
        <p:nvSpPr>
          <p:cNvPr id="3" name="Content Placeholder 2">
            <a:extLst>
              <a:ext uri="{FF2B5EF4-FFF2-40B4-BE49-F238E27FC236}">
                <a16:creationId xmlns:a16="http://schemas.microsoft.com/office/drawing/2014/main" id="{82D2FA0B-5AEC-4E3C-AD60-21A2770C48B3}"/>
              </a:ext>
            </a:extLst>
          </p:cNvPr>
          <p:cNvSpPr>
            <a:spLocks noGrp="1"/>
          </p:cNvSpPr>
          <p:nvPr>
            <p:ph idx="1"/>
          </p:nvPr>
        </p:nvSpPr>
        <p:spPr/>
        <p:txBody>
          <a:bodyPr>
            <a:normAutofit/>
          </a:bodyPr>
          <a:lstStyle/>
          <a:p>
            <a:r>
              <a:rPr lang="en-US" sz="1600" dirty="0"/>
              <a:t>Employee travel regulations and travel authorization forms are available at the following address:</a:t>
            </a:r>
          </a:p>
          <a:p>
            <a:r>
              <a:rPr lang="en-US" sz="1600" dirty="0">
                <a:hlinkClick r:id="rId2"/>
              </a:rPr>
              <a:t>http://www3.citadel.edu/fins/Travel.html</a:t>
            </a:r>
            <a:r>
              <a:rPr lang="en-US" sz="1600" dirty="0"/>
              <a:t>. &gt;Select Forms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64" y="3178109"/>
            <a:ext cx="5186146" cy="313379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911" y="3178109"/>
            <a:ext cx="2463497" cy="15191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6408" y="4684643"/>
            <a:ext cx="2445332" cy="1627257"/>
          </a:xfrm>
          <a:prstGeom prst="rect">
            <a:avLst/>
          </a:prstGeom>
        </p:spPr>
      </p:pic>
      <p:sp>
        <p:nvSpPr>
          <p:cNvPr id="7" name="TextBox 6"/>
          <p:cNvSpPr txBox="1"/>
          <p:nvPr/>
        </p:nvSpPr>
        <p:spPr>
          <a:xfrm>
            <a:off x="8880953" y="3544866"/>
            <a:ext cx="2300787" cy="1200329"/>
          </a:xfrm>
          <a:prstGeom prst="rect">
            <a:avLst/>
          </a:prstGeom>
          <a:noFill/>
        </p:spPr>
        <p:txBody>
          <a:bodyPr wrap="square" rtlCol="0">
            <a:spAutoFit/>
          </a:bodyPr>
          <a:lstStyle/>
          <a:p>
            <a:r>
              <a:rPr lang="en-US" dirty="0" smtClean="0"/>
              <a:t>Rental Car vendors on approved SC State Contract: </a:t>
            </a:r>
            <a:r>
              <a:rPr lang="en-US" dirty="0" smtClean="0"/>
              <a:t>Enterprise </a:t>
            </a:r>
            <a:r>
              <a:rPr lang="en-US" dirty="0" smtClean="0"/>
              <a:t>or Hertz only.</a:t>
            </a:r>
            <a:endParaRPr lang="en-US" dirty="0"/>
          </a:p>
        </p:txBody>
      </p:sp>
    </p:spTree>
    <p:extLst>
      <p:ext uri="{BB962C8B-B14F-4D97-AF65-F5344CB8AC3E}">
        <p14:creationId xmlns:p14="http://schemas.microsoft.com/office/powerpoint/2010/main" val="1332611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96F7-6FF4-4991-A21A-33C23428E258}"/>
              </a:ext>
            </a:extLst>
          </p:cNvPr>
          <p:cNvSpPr>
            <a:spLocks noGrp="1"/>
          </p:cNvSpPr>
          <p:nvPr>
            <p:ph type="title"/>
          </p:nvPr>
        </p:nvSpPr>
        <p:spPr/>
        <p:txBody>
          <a:bodyPr/>
          <a:lstStyle/>
          <a:p>
            <a:r>
              <a:rPr lang="en-US" dirty="0"/>
              <a:t>EMERGENCY TRANSACTIONS</a:t>
            </a:r>
          </a:p>
        </p:txBody>
      </p:sp>
      <p:sp>
        <p:nvSpPr>
          <p:cNvPr id="3" name="Content Placeholder 2">
            <a:extLst>
              <a:ext uri="{FF2B5EF4-FFF2-40B4-BE49-F238E27FC236}">
                <a16:creationId xmlns:a16="http://schemas.microsoft.com/office/drawing/2014/main" id="{44D12520-FB5E-49BA-BAE1-20BC3A182086}"/>
              </a:ext>
            </a:extLst>
          </p:cNvPr>
          <p:cNvSpPr>
            <a:spLocks noGrp="1"/>
          </p:cNvSpPr>
          <p:nvPr>
            <p:ph idx="1"/>
          </p:nvPr>
        </p:nvSpPr>
        <p:spPr/>
        <p:txBody>
          <a:bodyPr>
            <a:normAutofit/>
          </a:bodyPr>
          <a:lstStyle/>
          <a:p>
            <a:r>
              <a:rPr lang="en-US" sz="1800" dirty="0"/>
              <a:t>Emergency transactions over $2,500 MAY be handled with the Purchase Card in the same manner as any Single Transaction Limit Override would be processed. For any transaction which does not meet the spending controls assigned to the card, the Cardholder must contact the Purchase Card Administrator or Procurement Services. Changes to spending controls on the card are all handled by the Purchase Card Administrator.</a:t>
            </a:r>
          </a:p>
          <a:p>
            <a:endParaRPr lang="en-US" sz="1800"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39419" y="3294345"/>
            <a:ext cx="3728580" cy="3182654"/>
          </a:xfrm>
          <a:prstGeom prst="rect">
            <a:avLst/>
          </a:prstGeom>
        </p:spPr>
      </p:pic>
    </p:spTree>
    <p:extLst>
      <p:ext uri="{BB962C8B-B14F-4D97-AF65-F5344CB8AC3E}">
        <p14:creationId xmlns:p14="http://schemas.microsoft.com/office/powerpoint/2010/main" val="28773988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866F-34E3-4DF3-B812-D257C64AE052}"/>
              </a:ext>
            </a:extLst>
          </p:cNvPr>
          <p:cNvSpPr>
            <a:spLocks noGrp="1"/>
          </p:cNvSpPr>
          <p:nvPr>
            <p:ph type="title"/>
          </p:nvPr>
        </p:nvSpPr>
        <p:spPr/>
        <p:txBody>
          <a:bodyPr/>
          <a:lstStyle/>
          <a:p>
            <a:r>
              <a:rPr lang="en-US" dirty="0"/>
              <a:t>MINORITY AND WOMAN-OWNED BUSINESS ENTERPRISES</a:t>
            </a:r>
          </a:p>
        </p:txBody>
      </p:sp>
      <p:sp>
        <p:nvSpPr>
          <p:cNvPr id="3" name="Content Placeholder 2">
            <a:extLst>
              <a:ext uri="{FF2B5EF4-FFF2-40B4-BE49-F238E27FC236}">
                <a16:creationId xmlns:a16="http://schemas.microsoft.com/office/drawing/2014/main" id="{454657F0-898F-42FC-8C53-9F99776B53BE}"/>
              </a:ext>
            </a:extLst>
          </p:cNvPr>
          <p:cNvSpPr>
            <a:spLocks noGrp="1"/>
          </p:cNvSpPr>
          <p:nvPr>
            <p:ph idx="1"/>
          </p:nvPr>
        </p:nvSpPr>
        <p:spPr/>
        <p:txBody>
          <a:bodyPr>
            <a:normAutofit/>
          </a:bodyPr>
          <a:lstStyle/>
          <a:p>
            <a:r>
              <a:rPr lang="en-US" sz="1600" dirty="0"/>
              <a:t>Cardholders are encouraged in the use of certified Minority Business Enterprises (MBEs) and Woman-Owned Business Enterprises (WBEs) in all procurements. In order to effectively maximize the sharing of business opportunities with certified MBEs and WBEs, use of the Purchase Card is highly encouraged for purchases and services under $2,500. A list of certified MBEs and WBEs may be found at the State of South Carolina website, as follows: </a:t>
            </a:r>
          </a:p>
          <a:p>
            <a:r>
              <a:rPr lang="en-US" sz="1600" dirty="0">
                <a:hlinkClick r:id="rId2"/>
              </a:rPr>
              <a:t>http://smbcc.sc.gov/directory.html</a:t>
            </a:r>
            <a:endParaRPr lang="en-US" sz="1600" dirty="0"/>
          </a:p>
          <a:p>
            <a:pPr marL="0" indent="0">
              <a:buNone/>
            </a:pPr>
            <a:endParaRPr lang="en-US" sz="1600" dirty="0"/>
          </a:p>
        </p:txBody>
      </p:sp>
    </p:spTree>
    <p:extLst>
      <p:ext uri="{BB962C8B-B14F-4D97-AF65-F5344CB8AC3E}">
        <p14:creationId xmlns:p14="http://schemas.microsoft.com/office/powerpoint/2010/main" val="4132314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FE2F-5A31-4AB8-A47F-2E57A190EF83}"/>
              </a:ext>
            </a:extLst>
          </p:cNvPr>
          <p:cNvSpPr>
            <a:spLocks noGrp="1"/>
          </p:cNvSpPr>
          <p:nvPr>
            <p:ph type="title"/>
          </p:nvPr>
        </p:nvSpPr>
        <p:spPr/>
        <p:txBody>
          <a:bodyPr/>
          <a:lstStyle/>
          <a:p>
            <a:r>
              <a:rPr lang="en-US" dirty="0"/>
              <a:t>GREEN PURCHASING</a:t>
            </a:r>
          </a:p>
        </p:txBody>
      </p:sp>
      <p:sp>
        <p:nvSpPr>
          <p:cNvPr id="3" name="Content Placeholder 2">
            <a:extLst>
              <a:ext uri="{FF2B5EF4-FFF2-40B4-BE49-F238E27FC236}">
                <a16:creationId xmlns:a16="http://schemas.microsoft.com/office/drawing/2014/main" id="{C6EEA42C-A625-4738-9EC1-42E8B1B96639}"/>
              </a:ext>
            </a:extLst>
          </p:cNvPr>
          <p:cNvSpPr>
            <a:spLocks noGrp="1"/>
          </p:cNvSpPr>
          <p:nvPr>
            <p:ph idx="1"/>
          </p:nvPr>
        </p:nvSpPr>
        <p:spPr/>
        <p:txBody>
          <a:bodyPr>
            <a:normAutofit/>
          </a:bodyPr>
          <a:lstStyle/>
          <a:p>
            <a:r>
              <a:rPr lang="en-US" sz="1600" dirty="0"/>
              <a:t>Green Purchasing is designed to promote environmentally responsible purchasing by the State. Cardholders are encouraged to purchase recycled and recyclable products to reduce waste in the State. Cardholders may refer to the State of South Carolina Environmentally Preferred Purchasing Policy available at: </a:t>
            </a:r>
          </a:p>
          <a:p>
            <a:r>
              <a:rPr lang="en-US" sz="1600" dirty="0">
                <a:hlinkClick r:id="rId2"/>
              </a:rPr>
              <a:t>http://procurement.sc.gov/agency/green-purchasing</a:t>
            </a:r>
            <a:endParaRPr lang="en-US" sz="1600" dirty="0"/>
          </a:p>
          <a:p>
            <a:endParaRPr lang="en-US" sz="1600" dirty="0"/>
          </a:p>
        </p:txBody>
      </p:sp>
    </p:spTree>
    <p:extLst>
      <p:ext uri="{BB962C8B-B14F-4D97-AF65-F5344CB8AC3E}">
        <p14:creationId xmlns:p14="http://schemas.microsoft.com/office/powerpoint/2010/main" val="1792812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66DC-EB5F-4938-8D0B-8E0862B1AD44}"/>
              </a:ext>
            </a:extLst>
          </p:cNvPr>
          <p:cNvSpPr>
            <a:spLocks noGrp="1"/>
          </p:cNvSpPr>
          <p:nvPr>
            <p:ph type="title"/>
          </p:nvPr>
        </p:nvSpPr>
        <p:spPr/>
        <p:txBody>
          <a:bodyPr/>
          <a:lstStyle/>
          <a:p>
            <a:r>
              <a:rPr lang="en-US" dirty="0"/>
              <a:t>DISPUTES AND BILLING ERRORS</a:t>
            </a:r>
          </a:p>
        </p:txBody>
      </p:sp>
      <p:sp>
        <p:nvSpPr>
          <p:cNvPr id="3" name="Content Placeholder 2">
            <a:extLst>
              <a:ext uri="{FF2B5EF4-FFF2-40B4-BE49-F238E27FC236}">
                <a16:creationId xmlns:a16="http://schemas.microsoft.com/office/drawing/2014/main" id="{8A62AD66-D5C5-4B74-9004-844F1300439F}"/>
              </a:ext>
            </a:extLst>
          </p:cNvPr>
          <p:cNvSpPr>
            <a:spLocks noGrp="1"/>
          </p:cNvSpPr>
          <p:nvPr>
            <p:ph idx="1"/>
          </p:nvPr>
        </p:nvSpPr>
        <p:spPr/>
        <p:txBody>
          <a:bodyPr>
            <a:normAutofit/>
          </a:bodyPr>
          <a:lstStyle/>
          <a:p>
            <a:r>
              <a:rPr lang="en-US" sz="1600" dirty="0"/>
              <a:t>You should always attempt to resolve any statement disputes or billing errors directly with the vendor. In most cases, the vendor will issue a credit to the card account. If an agreement cannot be reached with the vendor, you should contact Bank of America’s Claims Department at 1-800-410-6465, and request a Dispute Form. Prepare a signed Dispute Form to document the reason for the dispute and return the form to Bank of America. Nearly all issues can be resolved using this process. The total amount billed by Bank of America will be charged to the individual departmental accounts and credits for disputed transactions will be posted to those departmental accounts when credit appears on the Bank of America statement. Contact the Purchase Card Administrator if further assistance is needed in disputing or resolving a billing error.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691" y="3707704"/>
            <a:ext cx="4342617" cy="1859082"/>
          </a:xfrm>
          <a:prstGeom prst="rect">
            <a:avLst/>
          </a:prstGeom>
        </p:spPr>
      </p:pic>
    </p:spTree>
    <p:extLst>
      <p:ext uri="{BB962C8B-B14F-4D97-AF65-F5344CB8AC3E}">
        <p14:creationId xmlns:p14="http://schemas.microsoft.com/office/powerpoint/2010/main" val="17306754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C1CB6-AA26-4334-B4CC-3B051B5DED0C}"/>
              </a:ext>
            </a:extLst>
          </p:cNvPr>
          <p:cNvSpPr>
            <a:spLocks noGrp="1"/>
          </p:cNvSpPr>
          <p:nvPr>
            <p:ph type="title"/>
          </p:nvPr>
        </p:nvSpPr>
        <p:spPr/>
        <p:txBody>
          <a:bodyPr/>
          <a:lstStyle/>
          <a:p>
            <a:r>
              <a:rPr lang="en-US" dirty="0"/>
              <a:t>PURCHASE CARD RECONCILIATION </a:t>
            </a:r>
          </a:p>
        </p:txBody>
      </p:sp>
      <p:sp>
        <p:nvSpPr>
          <p:cNvPr id="3" name="Content Placeholder 2">
            <a:extLst>
              <a:ext uri="{FF2B5EF4-FFF2-40B4-BE49-F238E27FC236}">
                <a16:creationId xmlns:a16="http://schemas.microsoft.com/office/drawing/2014/main" id="{18A2BA09-E95B-49AA-A9E7-D67FEDB5735B}"/>
              </a:ext>
            </a:extLst>
          </p:cNvPr>
          <p:cNvSpPr>
            <a:spLocks noGrp="1"/>
          </p:cNvSpPr>
          <p:nvPr>
            <p:ph idx="1"/>
          </p:nvPr>
        </p:nvSpPr>
        <p:spPr/>
        <p:txBody>
          <a:bodyPr>
            <a:normAutofit/>
          </a:bodyPr>
          <a:lstStyle/>
          <a:p>
            <a:r>
              <a:rPr lang="en-US" sz="1600" b="1" dirty="0"/>
              <a:t>PURPOSE OF RECONCILIATION</a:t>
            </a:r>
          </a:p>
          <a:p>
            <a:r>
              <a:rPr lang="en-US" sz="1600" dirty="0"/>
              <a:t>The two main purposes of the Purchase Card Reconciliation Process are to ensure users abide by the College policy, and to foster proper fiscal management practices, specifically by ensuring that all charges have been allocated to the correct Index and Account Code. It is each department’s responsibility to ensure that each and every Purchase Card purchase and transaction made is in accordance with The Citadel’s policies and procedures, and that department or college delegations of authority are up-to-date and clearly communicated to staff who have the authority to purchase goods and services on behalf of the College.</a:t>
            </a:r>
          </a:p>
          <a:p>
            <a:r>
              <a:rPr lang="en-US" sz="1600" dirty="0"/>
              <a:t>The reconciliation process is complete when the entire Monthly Reconciliation Package is compiled, in specific order; with the Monthly Purchase Card Certification Form, completed and signed by the Cardholder, Liaison and the Dean, Director or Department Head; followed by the Bank of America monthly statement-- signed by the Cardholder and either the Liaison or the Dean, Director or Department Head; with all required receipts and other supporting documentation; when all receipts note the correct Index and Account Code each purchase should be allocated to; Use Tax is added, if applicable; and Unblock Request email authorizations and Single Transaction Limit Override Forms, if applicable, are included in the package. The reconciliation is complete only after the Liaison goes into Banner Finance’s FAAINVT module and makes the necessary adjustments to change any Index or Account Codes, as required, and the Monthly Reconciliation Package is filed in the department’s file are</a:t>
            </a:r>
            <a:endParaRPr lang="en-US" sz="16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39189" y="5703931"/>
            <a:ext cx="609600" cy="609600"/>
          </a:xfrm>
          <a:prstGeom prst="rect">
            <a:avLst/>
          </a:prstGeom>
        </p:spPr>
      </p:pic>
    </p:spTree>
    <p:extLst>
      <p:ext uri="{BB962C8B-B14F-4D97-AF65-F5344CB8AC3E}">
        <p14:creationId xmlns:p14="http://schemas.microsoft.com/office/powerpoint/2010/main" val="2733941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9250-4C38-439C-90F1-718B43B377A8}"/>
              </a:ext>
            </a:extLst>
          </p:cNvPr>
          <p:cNvSpPr>
            <a:spLocks noGrp="1"/>
          </p:cNvSpPr>
          <p:nvPr>
            <p:ph type="title"/>
          </p:nvPr>
        </p:nvSpPr>
        <p:spPr/>
        <p:txBody>
          <a:bodyPr/>
          <a:lstStyle/>
          <a:p>
            <a:r>
              <a:rPr lang="en-US" dirty="0"/>
              <a:t>PURCHASE CARD RECONCILIATION - Continued</a:t>
            </a:r>
          </a:p>
        </p:txBody>
      </p:sp>
      <p:sp>
        <p:nvSpPr>
          <p:cNvPr id="3" name="Content Placeholder 2">
            <a:extLst>
              <a:ext uri="{FF2B5EF4-FFF2-40B4-BE49-F238E27FC236}">
                <a16:creationId xmlns:a16="http://schemas.microsoft.com/office/drawing/2014/main" id="{072333D0-BDE4-460C-9A3F-8859B484E836}"/>
              </a:ext>
            </a:extLst>
          </p:cNvPr>
          <p:cNvSpPr>
            <a:spLocks noGrp="1"/>
          </p:cNvSpPr>
          <p:nvPr>
            <p:ph idx="1"/>
          </p:nvPr>
        </p:nvSpPr>
        <p:spPr/>
        <p:txBody>
          <a:bodyPr>
            <a:normAutofit/>
          </a:bodyPr>
          <a:lstStyle/>
          <a:p>
            <a:r>
              <a:rPr lang="en-US" sz="1600" dirty="0"/>
              <a:t>Cardholders, Liaisons (Reconcilers), and Deans, Directors and Department Heads are responsible for ensuring all transactions are valid and allowable purchases. </a:t>
            </a:r>
          </a:p>
          <a:p>
            <a:r>
              <a:rPr lang="en-US" sz="1600" dirty="0"/>
              <a:t>Cardholders are responsible for ensuring that their assigned Liaison has their completed Monthly Reconciliation Package no later than three (3) business days after the monthly statement period ends.</a:t>
            </a:r>
          </a:p>
          <a:p>
            <a:r>
              <a:rPr lang="en-US" sz="1600" dirty="0"/>
              <a:t>Department Liaisons are responsible for assigning an appropriate Chart of Accounts string for each transaction; this includes the correct Index and Account Code that the charge should be allocated to. Please see Exhibit “J” for Banner Account Codes on page 49 of the </a:t>
            </a:r>
            <a:r>
              <a:rPr lang="en-US" sz="1600" dirty="0" err="1"/>
              <a:t>Pcard</a:t>
            </a:r>
            <a:r>
              <a:rPr lang="en-US" sz="1600" dirty="0"/>
              <a:t> Policy.</a:t>
            </a:r>
          </a:p>
          <a:p>
            <a:r>
              <a:rPr lang="en-US" sz="1600" dirty="0"/>
              <a:t>Each purchase must include appropriate justification for the purchase, (business purpose) and include all pertinent supporting documentation.</a:t>
            </a:r>
          </a:p>
          <a:p>
            <a:r>
              <a:rPr lang="en-US" sz="1600" dirty="0"/>
              <a:t>Reconciliation must be completed by the established deadline as determined by the Purchase Card Administrator. This deadline is typically prior to the fifteenth of the month following the statement ending period. The Purchase Card Administrator will send an email to all Purchase Cardholders, Liaisons, Deans, Directors and Department Heads to inform them of the Purchase Card Reconciliation Deadline for that month. This email is sent in the form of an Outlook Invite</a:t>
            </a:r>
          </a:p>
          <a:p>
            <a:pPr marL="0" indent="0">
              <a:buNone/>
            </a:pPr>
            <a:endParaRPr lang="en-US" sz="1600" dirty="0"/>
          </a:p>
        </p:txBody>
      </p:sp>
    </p:spTree>
    <p:extLst>
      <p:ext uri="{BB962C8B-B14F-4D97-AF65-F5344CB8AC3E}">
        <p14:creationId xmlns:p14="http://schemas.microsoft.com/office/powerpoint/2010/main" val="291738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B0C2-783B-419E-8FF3-3A4AB5216E4D}"/>
              </a:ext>
            </a:extLst>
          </p:cNvPr>
          <p:cNvSpPr>
            <a:spLocks noGrp="1"/>
          </p:cNvSpPr>
          <p:nvPr>
            <p:ph type="title"/>
          </p:nvPr>
        </p:nvSpPr>
        <p:spPr/>
        <p:txBody>
          <a:bodyPr/>
          <a:lstStyle/>
          <a:p>
            <a:r>
              <a:rPr lang="en-US" dirty="0"/>
              <a:t>RESPONSIBILITIES OF DEANS, DIRECTORS, OR DEPARTMENT HEADS - Continued</a:t>
            </a:r>
          </a:p>
        </p:txBody>
      </p:sp>
      <p:sp>
        <p:nvSpPr>
          <p:cNvPr id="3" name="Content Placeholder 2">
            <a:extLst>
              <a:ext uri="{FF2B5EF4-FFF2-40B4-BE49-F238E27FC236}">
                <a16:creationId xmlns:a16="http://schemas.microsoft.com/office/drawing/2014/main" id="{62AB5D1B-AED7-43A1-B4B1-9489D74B4968}"/>
              </a:ext>
            </a:extLst>
          </p:cNvPr>
          <p:cNvSpPr>
            <a:spLocks noGrp="1"/>
          </p:cNvSpPr>
          <p:nvPr>
            <p:ph idx="1"/>
          </p:nvPr>
        </p:nvSpPr>
        <p:spPr/>
        <p:txBody>
          <a:bodyPr>
            <a:normAutofit/>
          </a:bodyPr>
          <a:lstStyle/>
          <a:p>
            <a:r>
              <a:rPr lang="en-US" sz="1600" dirty="0"/>
              <a:t>Ensuring proper segregation of duties exist between the Cardholder, Liaison, and Dean, Director or Department Head;</a:t>
            </a:r>
          </a:p>
          <a:p>
            <a:r>
              <a:rPr lang="en-US" sz="1600" dirty="0"/>
              <a:t>Responding timely to address or remediate Purchase Card Audit Findings and Incident Reports.</a:t>
            </a:r>
          </a:p>
          <a:p>
            <a:r>
              <a:rPr lang="en-US" sz="1600" b="1" dirty="0"/>
              <a:t>On a monthly basis, the Dean, Director or Department Head shall:</a:t>
            </a:r>
          </a:p>
          <a:p>
            <a:r>
              <a:rPr lang="en-US" sz="1600" dirty="0"/>
              <a:t>Review the overall Purchase Card activity in his/her department; </a:t>
            </a:r>
          </a:p>
          <a:p>
            <a:r>
              <a:rPr lang="en-US" sz="1600" dirty="0"/>
              <a:t>Validate that all transactions are legitimate purchases for the department;</a:t>
            </a:r>
          </a:p>
          <a:p>
            <a:r>
              <a:rPr lang="en-US" sz="1600" dirty="0"/>
              <a:t>Ensure Liaisons have collected a receipt for every transaction;</a:t>
            </a:r>
          </a:p>
          <a:p>
            <a:r>
              <a:rPr lang="en-US" sz="1600" dirty="0"/>
              <a:t>Scan for unusual or possibly fraudulent transactions;</a:t>
            </a:r>
          </a:p>
          <a:p>
            <a:r>
              <a:rPr lang="en-US" sz="1600" dirty="0"/>
              <a:t>Scan for possible split transactions to circumvent the Purchase Card single transaction limit of $2,500; </a:t>
            </a:r>
          </a:p>
          <a:p>
            <a:r>
              <a:rPr lang="en-US" sz="1600" dirty="0"/>
              <a:t>Contact the Purchase Card Administrator regarding any unapproved transactions;</a:t>
            </a:r>
          </a:p>
          <a:p>
            <a:r>
              <a:rPr lang="en-US" sz="1600" dirty="0"/>
              <a:t>Sign the Monthly Purchase Card Certification Form;</a:t>
            </a:r>
          </a:p>
          <a:p>
            <a:r>
              <a:rPr lang="en-US" sz="1600" dirty="0"/>
              <a:t>Sign the Bank of America monthly bank statement for each Cardholder. Please note that this duty can be accomplished by the Department Liaison as well; this is up to the discretion of the Dean, Director or Department Head.</a:t>
            </a:r>
            <a:endParaRPr lang="en-US" sz="1600" b="1" dirty="0"/>
          </a:p>
        </p:txBody>
      </p:sp>
    </p:spTree>
    <p:extLst>
      <p:ext uri="{BB962C8B-B14F-4D97-AF65-F5344CB8AC3E}">
        <p14:creationId xmlns:p14="http://schemas.microsoft.com/office/powerpoint/2010/main" val="1827639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4D88-DD23-400F-880E-B032BABF2DDE}"/>
              </a:ext>
            </a:extLst>
          </p:cNvPr>
          <p:cNvSpPr>
            <a:spLocks noGrp="1"/>
          </p:cNvSpPr>
          <p:nvPr>
            <p:ph type="title"/>
          </p:nvPr>
        </p:nvSpPr>
        <p:spPr/>
        <p:txBody>
          <a:bodyPr/>
          <a:lstStyle/>
          <a:p>
            <a:r>
              <a:rPr lang="en-US" dirty="0"/>
              <a:t>REQUIRED SUPPORTING DOCUMENTATION</a:t>
            </a:r>
          </a:p>
        </p:txBody>
      </p:sp>
      <p:sp>
        <p:nvSpPr>
          <p:cNvPr id="3" name="Content Placeholder 2">
            <a:extLst>
              <a:ext uri="{FF2B5EF4-FFF2-40B4-BE49-F238E27FC236}">
                <a16:creationId xmlns:a16="http://schemas.microsoft.com/office/drawing/2014/main" id="{D6569EDE-808E-4A76-B2CB-C0BEB26239C8}"/>
              </a:ext>
            </a:extLst>
          </p:cNvPr>
          <p:cNvSpPr>
            <a:spLocks noGrp="1"/>
          </p:cNvSpPr>
          <p:nvPr>
            <p:ph idx="1"/>
          </p:nvPr>
        </p:nvSpPr>
        <p:spPr/>
        <p:txBody>
          <a:bodyPr>
            <a:normAutofit/>
          </a:bodyPr>
          <a:lstStyle/>
          <a:p>
            <a:r>
              <a:rPr lang="en-US" sz="1600" dirty="0"/>
              <a:t>The Cardholder is responsible for submitting all required documentation to the Department Liaison in accordance with Citadel policy and the deadlines established by the Purchase Card Administrator. The required documentation includes:</a:t>
            </a:r>
          </a:p>
          <a:p>
            <a:r>
              <a:rPr lang="en-US" sz="1600" dirty="0"/>
              <a:t>Receipts - Itemized, original receipts must accompany the credit card statement. All charges must abide by Citadel policy. Each receipt should have written on it, the Index and Account Code the expense is to be allocated to at time of reconciliation. Some departments prepare a Spreadsheet or other detailed report that lists this information. Any version of the above documentation is acceptable. </a:t>
            </a:r>
          </a:p>
          <a:p>
            <a:r>
              <a:rPr lang="en-US" sz="1600" dirty="0"/>
              <a:t>What is a Valid Receipt ? A printed invoice or other documentation provided by a vendor which shows the date and lists all items purchased, with the cost, shipping, taxes, and total purchase price. Total price must match the monthly bank statement charge. If receipt is lost or misplaced, a copy should be obtained from the merchant. Cardholders are solely responsible to ensure all receipts are provided to the Department Liaison prior to the end of the reconciliation deadline, and specifically, no later than three (3) business days after the statement period ends. Should the receipt not be located, the Cardholder must complete the Lost Receipt Affidavit, shown as Exhibit “I” on page 48 of the </a:t>
            </a:r>
            <a:r>
              <a:rPr lang="en-US" sz="1600" dirty="0" err="1"/>
              <a:t>PCard</a:t>
            </a:r>
            <a:r>
              <a:rPr lang="en-US" sz="1600" dirty="0"/>
              <a:t> Policy.</a:t>
            </a:r>
          </a:p>
          <a:p>
            <a:r>
              <a:rPr lang="en-US" sz="1600" dirty="0"/>
              <a:t>Justification - Adequate justification answering the 5 W’s (Who, What, Where, When and Why) must be provided to the Liaison by the Cardholder. The justification must state why the purchase is allowable and reasonable. If the expense is in reference to a cadet or student activity, the name of the event should be included on the receipt and whenever possible, the names of all students, or the name of the specific club, class or sport should be included in the documentation.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77392" y="5702300"/>
            <a:ext cx="609600" cy="609600"/>
          </a:xfrm>
          <a:prstGeom prst="rect">
            <a:avLst/>
          </a:prstGeom>
        </p:spPr>
      </p:pic>
    </p:spTree>
    <p:extLst>
      <p:ext uri="{BB962C8B-B14F-4D97-AF65-F5344CB8AC3E}">
        <p14:creationId xmlns:p14="http://schemas.microsoft.com/office/powerpoint/2010/main" val="4151220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0AD4-D5A6-4F18-8344-2A469E25A7E8}"/>
              </a:ext>
            </a:extLst>
          </p:cNvPr>
          <p:cNvSpPr>
            <a:spLocks noGrp="1"/>
          </p:cNvSpPr>
          <p:nvPr>
            <p:ph type="title"/>
          </p:nvPr>
        </p:nvSpPr>
        <p:spPr/>
        <p:txBody>
          <a:bodyPr>
            <a:normAutofit/>
          </a:bodyPr>
          <a:lstStyle/>
          <a:p>
            <a:r>
              <a:rPr lang="en-US" dirty="0"/>
              <a:t>RECONCILING RESPONSIBILITIES – A SUMMARY</a:t>
            </a:r>
          </a:p>
        </p:txBody>
      </p:sp>
      <p:sp>
        <p:nvSpPr>
          <p:cNvPr id="3" name="Content Placeholder 2">
            <a:extLst>
              <a:ext uri="{FF2B5EF4-FFF2-40B4-BE49-F238E27FC236}">
                <a16:creationId xmlns:a16="http://schemas.microsoft.com/office/drawing/2014/main" id="{15C786DE-A4A7-4356-8617-70DA96F3DDC0}"/>
              </a:ext>
            </a:extLst>
          </p:cNvPr>
          <p:cNvSpPr>
            <a:spLocks noGrp="1"/>
          </p:cNvSpPr>
          <p:nvPr>
            <p:ph idx="1"/>
          </p:nvPr>
        </p:nvSpPr>
        <p:spPr/>
        <p:txBody>
          <a:bodyPr>
            <a:normAutofit fontScale="92500" lnSpcReduction="20000"/>
          </a:bodyPr>
          <a:lstStyle/>
          <a:p>
            <a:r>
              <a:rPr lang="en-US" sz="1600" b="1" dirty="0"/>
              <a:t>The purpose for the reconciliation process is to ensure that:</a:t>
            </a:r>
          </a:p>
          <a:p>
            <a:r>
              <a:rPr lang="en-US" sz="1600" dirty="0"/>
              <a:t>All transactions have been reviewed by an individual other than the Cardholder;</a:t>
            </a:r>
          </a:p>
          <a:p>
            <a:r>
              <a:rPr lang="en-US" sz="1600" dirty="0"/>
              <a:t>All documentation required for the purchase(s) have been provided by the Cardholder, to the Liaison in a timely manner; </a:t>
            </a:r>
          </a:p>
          <a:p>
            <a:r>
              <a:rPr lang="en-US" sz="1600" dirty="0"/>
              <a:t>The correct Index and Account Code have been assigned to each transaction by the Cardholder;</a:t>
            </a:r>
          </a:p>
          <a:p>
            <a:r>
              <a:rPr lang="en-US" sz="1600" dirty="0"/>
              <a:t>Once the Department Liaisons are notified that monthly charges have been uploaded into Banner, the Liaison is responsible for reviewing the Cardholder’s transactions. Specifically, the Liaison must ensure that documentation has been obtained and all charges are coded to the correct general ledger accounts – both Index and Account Code, within Banner Finance’s FAAINVT module. Liaisons review each transaction to ensure it is allowable, coded with the correct Index and Account Code, and each charge is appropriately justified or explained, as per The Citadel’s justifications standards. </a:t>
            </a:r>
          </a:p>
          <a:p>
            <a:r>
              <a:rPr lang="en-US" sz="1600" dirty="0"/>
              <a:t>If the Purchase Card’s Liaison determines the transaction does not meet one or more of these requirements, the entire transaction will not be approved. </a:t>
            </a:r>
          </a:p>
          <a:p>
            <a:r>
              <a:rPr lang="en-US" sz="1600" dirty="0"/>
              <a:t>Those transactions requiring changes from the Default Index and/or Account Code, have been entered in Banner so that all expenses are allocated to the proper Budget category within each Department’s respective Indexes.</a:t>
            </a:r>
          </a:p>
          <a:p>
            <a:r>
              <a:rPr lang="en-US" sz="1600" dirty="0"/>
              <a:t>After all charges have been verified and posted to the correct accounts, attach the documentation in the order that the charges appear on the Bank of America statement and forward with the Monthly Purchase Card Certification Form, (MPCC) for approval to the Dean, Director or Department Head. The Cardholder, Liaison and Dean, Director or Department Head are each required to sign and date the MPCC form. Additionally, as stated previously, the Cardholder, and the Liaison or the Dean, Director or Department Head are required to sign and date the first page of the Bank of America statement; two signatures are required each month on the bank statement</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5702300"/>
            <a:ext cx="609600" cy="609600"/>
          </a:xfrm>
          <a:prstGeom prst="rect">
            <a:avLst/>
          </a:prstGeom>
        </p:spPr>
      </p:pic>
    </p:spTree>
    <p:extLst>
      <p:ext uri="{BB962C8B-B14F-4D97-AF65-F5344CB8AC3E}">
        <p14:creationId xmlns:p14="http://schemas.microsoft.com/office/powerpoint/2010/main" val="449273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3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2186-96D4-497E-967A-D270EBE370EA}"/>
              </a:ext>
            </a:extLst>
          </p:cNvPr>
          <p:cNvSpPr>
            <a:spLocks noGrp="1"/>
          </p:cNvSpPr>
          <p:nvPr>
            <p:ph type="title"/>
          </p:nvPr>
        </p:nvSpPr>
        <p:spPr/>
        <p:txBody>
          <a:bodyPr/>
          <a:lstStyle/>
          <a:p>
            <a:r>
              <a:rPr lang="en-US" dirty="0"/>
              <a:t>LIAISON RECONCILIATION PROCEDURES</a:t>
            </a:r>
          </a:p>
        </p:txBody>
      </p:sp>
      <p:sp>
        <p:nvSpPr>
          <p:cNvPr id="3" name="Content Placeholder 2">
            <a:extLst>
              <a:ext uri="{FF2B5EF4-FFF2-40B4-BE49-F238E27FC236}">
                <a16:creationId xmlns:a16="http://schemas.microsoft.com/office/drawing/2014/main" id="{161EEEB2-A45E-4BD0-BB27-3DD32519691E}"/>
              </a:ext>
            </a:extLst>
          </p:cNvPr>
          <p:cNvSpPr>
            <a:spLocks noGrp="1"/>
          </p:cNvSpPr>
          <p:nvPr>
            <p:ph idx="1"/>
          </p:nvPr>
        </p:nvSpPr>
        <p:spPr/>
        <p:txBody>
          <a:bodyPr>
            <a:normAutofit fontScale="92500" lnSpcReduction="10000"/>
          </a:bodyPr>
          <a:lstStyle/>
          <a:p>
            <a:r>
              <a:rPr lang="en-US" sz="1600" dirty="0"/>
              <a:t>Please see Exhibit “G” on page 46 of the </a:t>
            </a:r>
            <a:r>
              <a:rPr lang="en-US" sz="1600" dirty="0" err="1"/>
              <a:t>PCard</a:t>
            </a:r>
            <a:r>
              <a:rPr lang="en-US" sz="1600" dirty="0"/>
              <a:t> Policy, for the specific Purchase Card Reconciliation Instructions</a:t>
            </a:r>
          </a:p>
          <a:p>
            <a:r>
              <a:rPr lang="en-US" sz="1600" dirty="0"/>
              <a:t>On a monthly basis, after receiving notification that Bank of America statements are available, pull any and all statements to be reconciled from the bank’s </a:t>
            </a:r>
            <a:r>
              <a:rPr lang="en-US" sz="1600" dirty="0" err="1"/>
              <a:t>Centresuite</a:t>
            </a:r>
            <a:r>
              <a:rPr lang="en-US" sz="1600" dirty="0"/>
              <a:t>© or Global Card Access © website.</a:t>
            </a:r>
          </a:p>
          <a:p>
            <a:r>
              <a:rPr lang="en-US" sz="1600" dirty="0"/>
              <a:t>a. If no transactions have been made during the statement period, no statement will be displayed as visible on the website.</a:t>
            </a:r>
          </a:p>
          <a:p>
            <a:pPr lvl="1"/>
            <a:r>
              <a:rPr lang="en-US" sz="1600" dirty="0" err="1"/>
              <a:t>i</a:t>
            </a:r>
            <a:r>
              <a:rPr lang="en-US" sz="1600" dirty="0"/>
              <a:t>. If no transactions have been made during the statement period, please print out the Monthly Purchase Card Certification Form. Complete the “Statement Period” dates, write, “No Transactions during this statement period,”, and sign the form. Then file this with your Monthly Reconciliation Packages. This will serve as a placeholder for that month and verify that no charges were made during the period.</a:t>
            </a:r>
          </a:p>
          <a:p>
            <a:r>
              <a:rPr lang="en-US" sz="1600" dirty="0"/>
              <a:t>Collect all vendor receipts and purchase card receipts from Cardholder(s) and reconcile to the Bank of America statements for each Cardholder for that month. Again, each receipt should note the Index and Account Code. Check for discrepancies, missing receipts, and prohibited or restricted purchases.</a:t>
            </a:r>
          </a:p>
          <a:p>
            <a:r>
              <a:rPr lang="en-US" sz="1600" dirty="0"/>
              <a:t>Ensure that there are invoices or receipts for all charges and that they have the required information to include a date, vendor, description and amount. Have the Cardholder obtain any missing receipts from the vendors. Retain all charge slips and receipts for future audits. All Monthly Reconciliation Packages should be filed and stored for a minimum of seven (7) years. </a:t>
            </a:r>
          </a:p>
          <a:p>
            <a:pPr lvl="1"/>
            <a:r>
              <a:rPr lang="en-US" sz="1600" dirty="0"/>
              <a:t>a. Should a Cardholder be unable to provide a receipt for a purchase or transaction, they will need to complete a Lost Receipt Affidavit (See Exhibit I”, on page 48. A Cardholder is limited to no more than three (3) Lost Receipt Affidavits per fiscal year. Should a Cardholder submit more than three (3) Lost Receipt Affidavits per year, their credit card privileges will be suspended for sixty (60) days and subject to reinstatement after that period. Please see Progressive Discipline chart on page 26 regarding Lost Receipt Affidavit details. </a:t>
            </a:r>
          </a:p>
        </p:txBody>
      </p:sp>
    </p:spTree>
    <p:extLst>
      <p:ext uri="{BB962C8B-B14F-4D97-AF65-F5344CB8AC3E}">
        <p14:creationId xmlns:p14="http://schemas.microsoft.com/office/powerpoint/2010/main" val="956587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B9B6-2166-4DEB-9F03-29BEDEE35FBA}"/>
              </a:ext>
            </a:extLst>
          </p:cNvPr>
          <p:cNvSpPr>
            <a:spLocks noGrp="1"/>
          </p:cNvSpPr>
          <p:nvPr>
            <p:ph type="title"/>
          </p:nvPr>
        </p:nvSpPr>
        <p:spPr/>
        <p:txBody>
          <a:bodyPr/>
          <a:lstStyle/>
          <a:p>
            <a:r>
              <a:rPr lang="en-US" dirty="0"/>
              <a:t>LIAISON RECONCILIATION PROCEDURES - Continued</a:t>
            </a:r>
          </a:p>
        </p:txBody>
      </p:sp>
      <p:sp>
        <p:nvSpPr>
          <p:cNvPr id="3" name="Content Placeholder 2">
            <a:extLst>
              <a:ext uri="{FF2B5EF4-FFF2-40B4-BE49-F238E27FC236}">
                <a16:creationId xmlns:a16="http://schemas.microsoft.com/office/drawing/2014/main" id="{BACA6618-EEE7-436A-8DDB-7827BFEC58B0}"/>
              </a:ext>
            </a:extLst>
          </p:cNvPr>
          <p:cNvSpPr>
            <a:spLocks noGrp="1"/>
          </p:cNvSpPr>
          <p:nvPr>
            <p:ph idx="1"/>
          </p:nvPr>
        </p:nvSpPr>
        <p:spPr/>
        <p:txBody>
          <a:bodyPr>
            <a:normAutofit/>
          </a:bodyPr>
          <a:lstStyle/>
          <a:p>
            <a:r>
              <a:rPr lang="en-US" sz="1600" dirty="0"/>
              <a:t>Ensure that explanations for charges, account numbers, TANS, and travel information for all Travelers are written on receipts, as necessary. It is possible that a receipt lists multiple items or services that need to be subcategorized and expensed to various accounts. An itemized receipt should be obtained from the vendor whenever possible, otherwise list the items purchased on an attached sheet or on the back of the receipt.</a:t>
            </a:r>
          </a:p>
          <a:p>
            <a:r>
              <a:rPr lang="en-US" sz="1600" dirty="0"/>
              <a:t>Before signing, the Cardholders, Liaisons, and Dean, Director or Department Heads should be certain that all purchases are for unrestricted items and that the purchases did not violate any rules set forth by The Citadel Purchase Card Policies and Procedures Manual. Read what you are certifying before you sign ! All signatures must be original signatures. Signatures made with rubber stamps, DocuSign, or photocopied in lieu of original signatures, are prohibited. </a:t>
            </a:r>
          </a:p>
          <a:p>
            <a:r>
              <a:rPr lang="en-US" sz="1600" dirty="0"/>
              <a:t>Compile the Monthly Reconciliation Package with the Monthly Purchase Card Certification Form on top (with all three required signatures), followed by the Bank of America Credit Card Statement, (with two required signatures), and then the supporting documentation in order, as each charge appears on the credit card statement. Please see Exhibit “C” on page 42 for the Monthly Purchase Card Certification Form.</a:t>
            </a:r>
          </a:p>
          <a:p>
            <a:r>
              <a:rPr lang="en-US" sz="1600" dirty="0"/>
              <a:t>File all completed Monthly Reconciliation Packages in order, by month and by fiscal year, in a secure location.</a:t>
            </a:r>
          </a:p>
          <a:p>
            <a:r>
              <a:rPr lang="en-US" sz="1600" dirty="0"/>
              <a:t>If during the reconciliation process, you discover any unexplained discrepancies or suspect misuse of the purchase card, please notify the Purchase Card Administrator or the Director of Procurement. </a:t>
            </a:r>
          </a:p>
        </p:txBody>
      </p:sp>
    </p:spTree>
    <p:extLst>
      <p:ext uri="{BB962C8B-B14F-4D97-AF65-F5344CB8AC3E}">
        <p14:creationId xmlns:p14="http://schemas.microsoft.com/office/powerpoint/2010/main" val="3619342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2194-DB2D-4A91-9723-383B72056C5A}"/>
              </a:ext>
            </a:extLst>
          </p:cNvPr>
          <p:cNvSpPr>
            <a:spLocks noGrp="1"/>
          </p:cNvSpPr>
          <p:nvPr>
            <p:ph type="title"/>
          </p:nvPr>
        </p:nvSpPr>
        <p:spPr/>
        <p:txBody>
          <a:bodyPr/>
          <a:lstStyle/>
          <a:p>
            <a:r>
              <a:rPr lang="en-US" dirty="0"/>
              <a:t>DEPARTMENTAL MONTHLY RECONCILIATION CHECKLIST </a:t>
            </a:r>
          </a:p>
        </p:txBody>
      </p:sp>
      <p:sp>
        <p:nvSpPr>
          <p:cNvPr id="3" name="Content Placeholder 2">
            <a:extLst>
              <a:ext uri="{FF2B5EF4-FFF2-40B4-BE49-F238E27FC236}">
                <a16:creationId xmlns:a16="http://schemas.microsoft.com/office/drawing/2014/main" id="{85DA8B65-0FE3-4F4D-93CB-F0AAEF8E0753}"/>
              </a:ext>
            </a:extLst>
          </p:cNvPr>
          <p:cNvSpPr>
            <a:spLocks noGrp="1"/>
          </p:cNvSpPr>
          <p:nvPr>
            <p:ph idx="1"/>
          </p:nvPr>
        </p:nvSpPr>
        <p:spPr/>
        <p:txBody>
          <a:bodyPr>
            <a:normAutofit fontScale="92500" lnSpcReduction="10000"/>
          </a:bodyPr>
          <a:lstStyle/>
          <a:p>
            <a:r>
              <a:rPr lang="en-US" sz="1600" dirty="0"/>
              <a:t>Monthly Purchase Card Certification Form (Exhibit “C” on page 42), signed by Cardholder, Liaison and Dean, Director or Department Head.</a:t>
            </a:r>
          </a:p>
          <a:p>
            <a:r>
              <a:rPr lang="en-US" sz="1600" dirty="0"/>
              <a:t>Bank of America credit card statement for the Cardholder, with two signatures.</a:t>
            </a:r>
          </a:p>
          <a:p>
            <a:r>
              <a:rPr lang="en-US" sz="1600" dirty="0"/>
              <a:t>Receipts, invoices, packing slips and proof of purchases for all transactions are included in the order they appear on the credit card statement. </a:t>
            </a:r>
          </a:p>
          <a:p>
            <a:r>
              <a:rPr lang="en-US" sz="1600" dirty="0"/>
              <a:t>All receipts must note the Index and Account Code the transaction will be allocated to in Banner.</a:t>
            </a:r>
          </a:p>
          <a:p>
            <a:r>
              <a:rPr lang="en-US" sz="1600" dirty="0"/>
              <a:t>Itemized details for purchases of multiple items or services.</a:t>
            </a:r>
          </a:p>
          <a:p>
            <a:r>
              <a:rPr lang="en-US" sz="1600" dirty="0"/>
              <a:t>All purchases have been reviewed and are allowable (Refer to List of Restricted Use and Restricted Items on Exhibit “B” on page 41. of the </a:t>
            </a:r>
            <a:r>
              <a:rPr lang="en-US" sz="1600" dirty="0" err="1"/>
              <a:t>PCard</a:t>
            </a:r>
            <a:r>
              <a:rPr lang="en-US" sz="1600" dirty="0"/>
              <a:t> Policy)</a:t>
            </a:r>
          </a:p>
          <a:p>
            <a:r>
              <a:rPr lang="en-US" sz="1600" dirty="0"/>
              <a:t>Purchases have been checked to confirm that they were delivered to a valid campus business address and the property/items remain on campus.</a:t>
            </a:r>
          </a:p>
          <a:p>
            <a:r>
              <a:rPr lang="en-US" sz="1600" dirty="0"/>
              <a:t>A description of the purchase and its business purpose is written on the receipt or on a piece of paper that is attached to the receipt.</a:t>
            </a:r>
          </a:p>
          <a:p>
            <a:r>
              <a:rPr lang="en-US" sz="1600" dirty="0"/>
              <a:t>The correct Index and Account Code to allocate the purchase accordingly is entered into Banner by the deadline stated in the email sent by the Purchase Card Administrator.</a:t>
            </a:r>
          </a:p>
          <a:p>
            <a:r>
              <a:rPr lang="en-US" sz="1600" dirty="0"/>
              <a:t>Each month’s reconciliation package is organized and filed for future reference, in date order, in a secure location, for a period of seven (7) years.</a:t>
            </a:r>
          </a:p>
        </p:txBody>
      </p:sp>
    </p:spTree>
    <p:extLst>
      <p:ext uri="{BB962C8B-B14F-4D97-AF65-F5344CB8AC3E}">
        <p14:creationId xmlns:p14="http://schemas.microsoft.com/office/powerpoint/2010/main" val="22200015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36DD-F45D-416B-A77B-63D7A17EC1AA}"/>
              </a:ext>
            </a:extLst>
          </p:cNvPr>
          <p:cNvSpPr>
            <a:spLocks noGrp="1"/>
          </p:cNvSpPr>
          <p:nvPr>
            <p:ph type="title"/>
          </p:nvPr>
        </p:nvSpPr>
        <p:spPr/>
        <p:txBody>
          <a:bodyPr>
            <a:noAutofit/>
          </a:bodyPr>
          <a:lstStyle/>
          <a:p>
            <a:r>
              <a:rPr lang="en-US" sz="3200" dirty="0"/>
              <a:t>MISSING THE RECONCILIATION DEADLINE – REQUEST TO CHANGE INDEX/ACCOUNT CODE AFTER RECONCILIATION PERIOD</a:t>
            </a:r>
          </a:p>
        </p:txBody>
      </p:sp>
      <p:sp>
        <p:nvSpPr>
          <p:cNvPr id="3" name="Content Placeholder 2">
            <a:extLst>
              <a:ext uri="{FF2B5EF4-FFF2-40B4-BE49-F238E27FC236}">
                <a16:creationId xmlns:a16="http://schemas.microsoft.com/office/drawing/2014/main" id="{0C2A301D-CA58-4713-9A5F-059263FCFE08}"/>
              </a:ext>
            </a:extLst>
          </p:cNvPr>
          <p:cNvSpPr>
            <a:spLocks noGrp="1"/>
          </p:cNvSpPr>
          <p:nvPr>
            <p:ph idx="1"/>
          </p:nvPr>
        </p:nvSpPr>
        <p:spPr/>
        <p:txBody>
          <a:bodyPr>
            <a:normAutofit/>
          </a:bodyPr>
          <a:lstStyle/>
          <a:p>
            <a:r>
              <a:rPr lang="en-US" sz="1600" dirty="0"/>
              <a:t>If the Liaison/Reconciler misses the Purchase Card Reconciliation deadline, the Liaison must complete the form: Request to Change Index or Account Code after Reconciliation Period – see Exhibit “H” on page 47. This form is prepared for each charge on the Bank of America statement, where a change needs to be made from the Default Index and Account Code, to a different Index or Account Code, after the deadline has passed. Please complete the form and send it to the Purchase Card Administrator. The Purchase Card Administrator will log and track the form and forward it to the Director of Accounting Operations to prepare the journal entries that will properly allocate the funds.</a:t>
            </a:r>
          </a:p>
          <a:p>
            <a:r>
              <a:rPr lang="en-US" sz="1600" dirty="0"/>
              <a:t>All Purchase and Travel Card reconciliations are due by the deadline provided by the Purchase Card Administrator. The Bank of America card statements are always available by COB on the 28th day of the month. Reconciliation deadlines are most often between the 10th and the 14th of the following month. Please plan accordingly; if you know you are going to be out on Annual Leave during this time period, please make alternative arrangements, either within your department, or by contacting the Purchase Card Administrator, in advance, of your taking leave. Failure to complete the reconciliation process during the specified time, may result in negative consequences, as follows: </a:t>
            </a:r>
          </a:p>
          <a:p>
            <a:r>
              <a:rPr lang="en-US" sz="1600" dirty="0"/>
              <a:t>First occurrence will generate a written warning, which will be filed with the Cardholder’s Agreement.</a:t>
            </a:r>
          </a:p>
          <a:p>
            <a:r>
              <a:rPr lang="en-US" sz="1600" dirty="0"/>
              <a:t>Second offense will include a ninety (90) day suspension of credit card privileges.</a:t>
            </a:r>
          </a:p>
          <a:p>
            <a:r>
              <a:rPr lang="en-US" sz="1600" dirty="0"/>
              <a:t>Third offense will be a twelve (12) month loss of credit card privileges</a:t>
            </a:r>
          </a:p>
        </p:txBody>
      </p:sp>
    </p:spTree>
    <p:extLst>
      <p:ext uri="{BB962C8B-B14F-4D97-AF65-F5344CB8AC3E}">
        <p14:creationId xmlns:p14="http://schemas.microsoft.com/office/powerpoint/2010/main" val="152527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131E-DBFF-4EAE-8605-E4DA9095A4DB}"/>
              </a:ext>
            </a:extLst>
          </p:cNvPr>
          <p:cNvSpPr>
            <a:spLocks noGrp="1"/>
          </p:cNvSpPr>
          <p:nvPr>
            <p:ph type="title"/>
          </p:nvPr>
        </p:nvSpPr>
        <p:spPr/>
        <p:txBody>
          <a:bodyPr/>
          <a:lstStyle/>
          <a:p>
            <a:r>
              <a:rPr lang="en-US" dirty="0"/>
              <a:t>HAVE QUESTIONS OR NEED ADDITIONAL INFORMATION OR CLARIFICATION ?</a:t>
            </a:r>
          </a:p>
        </p:txBody>
      </p:sp>
      <p:sp>
        <p:nvSpPr>
          <p:cNvPr id="3" name="Content Placeholder 2">
            <a:extLst>
              <a:ext uri="{FF2B5EF4-FFF2-40B4-BE49-F238E27FC236}">
                <a16:creationId xmlns:a16="http://schemas.microsoft.com/office/drawing/2014/main" id="{FD7DE106-43AE-4381-B2BD-5CCB969453B9}"/>
              </a:ext>
            </a:extLst>
          </p:cNvPr>
          <p:cNvSpPr>
            <a:spLocks noGrp="1"/>
          </p:cNvSpPr>
          <p:nvPr>
            <p:ph idx="1"/>
          </p:nvPr>
        </p:nvSpPr>
        <p:spPr/>
        <p:txBody>
          <a:bodyPr>
            <a:normAutofit/>
          </a:bodyPr>
          <a:lstStyle/>
          <a:p>
            <a:r>
              <a:rPr lang="en-US" sz="1600" dirty="0"/>
              <a:t>For questions regarding your Bank of America Purchase or Travel Card, please contact them as follows:</a:t>
            </a:r>
          </a:p>
          <a:p>
            <a:r>
              <a:rPr lang="en-US" sz="1600" dirty="0"/>
              <a:t>Bank of America New Card Activation: (888) 233.8855</a:t>
            </a:r>
          </a:p>
          <a:p>
            <a:r>
              <a:rPr lang="en-US" sz="1600" dirty="0"/>
              <a:t>Bank of America Customer Service: (800) 822.5985</a:t>
            </a:r>
          </a:p>
          <a:p>
            <a:r>
              <a:rPr lang="en-US" sz="1600" dirty="0"/>
              <a:t>Bank of America Fraud Hotline: (866) 500.8262</a:t>
            </a:r>
          </a:p>
          <a:p>
            <a:r>
              <a:rPr lang="en-US" sz="1600" dirty="0"/>
              <a:t>Bank of America Technical Support: (888) 715.1000</a:t>
            </a:r>
          </a:p>
          <a:p>
            <a:r>
              <a:rPr lang="en-US" sz="1600" dirty="0"/>
              <a:t>Should you have any questions, or need any clarification on the parameters of these materials, please contact the Purchase Card Administrator directly at: (843) </a:t>
            </a:r>
            <a:r>
              <a:rPr lang="en-US" sz="1600" dirty="0" smtClean="0"/>
              <a:t>953.6873 </a:t>
            </a:r>
            <a:r>
              <a:rPr lang="en-US" sz="1600" dirty="0"/>
              <a:t>or stop by Procurement Services in Bond Hall, Suite 244.</a:t>
            </a:r>
          </a:p>
        </p:txBody>
      </p:sp>
    </p:spTree>
    <p:extLst>
      <p:ext uri="{BB962C8B-B14F-4D97-AF65-F5344CB8AC3E}">
        <p14:creationId xmlns:p14="http://schemas.microsoft.com/office/powerpoint/2010/main" val="341686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3024-1753-4394-BCE5-FEB76FB32CA6}"/>
              </a:ext>
            </a:extLst>
          </p:cNvPr>
          <p:cNvSpPr>
            <a:spLocks noGrp="1"/>
          </p:cNvSpPr>
          <p:nvPr>
            <p:ph type="title"/>
          </p:nvPr>
        </p:nvSpPr>
        <p:spPr/>
        <p:txBody>
          <a:bodyPr/>
          <a:lstStyle/>
          <a:p>
            <a:r>
              <a:rPr lang="en-US" dirty="0"/>
              <a:t>RESPONSIBILITIES OF DEANS, DIRECTORS, OR DEPARTMENT HEADS - Continued</a:t>
            </a:r>
          </a:p>
        </p:txBody>
      </p:sp>
      <p:sp>
        <p:nvSpPr>
          <p:cNvPr id="3" name="Content Placeholder 2">
            <a:extLst>
              <a:ext uri="{FF2B5EF4-FFF2-40B4-BE49-F238E27FC236}">
                <a16:creationId xmlns:a16="http://schemas.microsoft.com/office/drawing/2014/main" id="{5525C55D-BC73-4303-960C-B9C6B2312D28}"/>
              </a:ext>
            </a:extLst>
          </p:cNvPr>
          <p:cNvSpPr>
            <a:spLocks noGrp="1"/>
          </p:cNvSpPr>
          <p:nvPr>
            <p:ph idx="1"/>
          </p:nvPr>
        </p:nvSpPr>
        <p:spPr/>
        <p:txBody>
          <a:bodyPr>
            <a:normAutofit/>
          </a:bodyPr>
          <a:lstStyle/>
          <a:p>
            <a:r>
              <a:rPr lang="en-US" sz="1600" b="1" dirty="0"/>
              <a:t>By signing the Monthly Purchase Card Certification Form, the Dean, Director or Department Head is certifying that he/she has:</a:t>
            </a:r>
          </a:p>
          <a:p>
            <a:r>
              <a:rPr lang="en-US" sz="1600" dirty="0"/>
              <a:t>Reviewed all Purchase Card charges for the time period indicated;</a:t>
            </a:r>
          </a:p>
          <a:p>
            <a:r>
              <a:rPr lang="en-US" sz="1600" dirty="0"/>
              <a:t>Approved all of the charges as valid Citadel expenses;</a:t>
            </a:r>
          </a:p>
          <a:p>
            <a:r>
              <a:rPr lang="en-US" sz="1600" dirty="0"/>
              <a:t>Approved of the accounts (source of funds) being charged.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141" y="4001294"/>
            <a:ext cx="2762250" cy="1657350"/>
          </a:xfrm>
          <a:prstGeom prst="rect">
            <a:avLst/>
          </a:prstGeom>
        </p:spPr>
      </p:pic>
    </p:spTree>
    <p:extLst>
      <p:ext uri="{BB962C8B-B14F-4D97-AF65-F5344CB8AC3E}">
        <p14:creationId xmlns:p14="http://schemas.microsoft.com/office/powerpoint/2010/main" val="1239380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489C-9E9B-48C4-95F8-93E0287042EF}"/>
              </a:ext>
            </a:extLst>
          </p:cNvPr>
          <p:cNvSpPr>
            <a:spLocks noGrp="1"/>
          </p:cNvSpPr>
          <p:nvPr>
            <p:ph type="title"/>
          </p:nvPr>
        </p:nvSpPr>
        <p:spPr/>
        <p:txBody>
          <a:bodyPr/>
          <a:lstStyle/>
          <a:p>
            <a:r>
              <a:rPr lang="en-US" dirty="0"/>
              <a:t>RESPONSIBILITIES OF DEPARTMENT LIAISONS</a:t>
            </a:r>
          </a:p>
        </p:txBody>
      </p:sp>
      <p:sp>
        <p:nvSpPr>
          <p:cNvPr id="3" name="Content Placeholder 2">
            <a:extLst>
              <a:ext uri="{FF2B5EF4-FFF2-40B4-BE49-F238E27FC236}">
                <a16:creationId xmlns:a16="http://schemas.microsoft.com/office/drawing/2014/main" id="{F571DF9E-2A51-49B8-B7BE-720991797899}"/>
              </a:ext>
            </a:extLst>
          </p:cNvPr>
          <p:cNvSpPr>
            <a:spLocks noGrp="1"/>
          </p:cNvSpPr>
          <p:nvPr>
            <p:ph idx="1"/>
          </p:nvPr>
        </p:nvSpPr>
        <p:spPr/>
        <p:txBody>
          <a:bodyPr>
            <a:normAutofit/>
          </a:bodyPr>
          <a:lstStyle/>
          <a:p>
            <a:r>
              <a:rPr lang="en-US" sz="1600" dirty="0"/>
              <a:t>Liaisons must be full-time employees, (FTEs) of The Citadel. Liaisons must be assigned to a Cardholder on the Cardholder Application and trained by the Purchase Card Administrator. Liaisons perform and complete a Monthly Reconciliation Package within ten (10) business days from the completion of the previous month cycle period, or within ten (10) days from the date that purchases are available to reconcile in Banner Finance. The Liaisons will be notified via email, from the Purchase Card Administrator, of the exact date each month’s reconciliation package is due. It is recommended that each department have only one Liaison. Liaisons must have thorough knowledge of the job responsibilities of the Cardholders under his/her supervision in order to determine if purchases are reasonable, customary and proper and should be subject matter experts in their respective departments, regarding typical and normal purchases. Before approving the Monthly Purchase Card Certification Form and/or the Cardholder’s monthly bank statements, the Liaison must carefully review all documentation.</a:t>
            </a:r>
          </a:p>
          <a:p>
            <a:r>
              <a:rPr lang="en-US" sz="1600" b="1" dirty="0"/>
              <a:t>Liaison responsibilities include, but are not limited to;</a:t>
            </a:r>
          </a:p>
          <a:p>
            <a:r>
              <a:rPr lang="en-US" sz="1600" dirty="0"/>
              <a:t>Participating in training for Liaisons and maintaining knowledge of Purchase Card Policy; </a:t>
            </a:r>
          </a:p>
          <a:p>
            <a:r>
              <a:rPr lang="en-US" sz="1600" dirty="0"/>
              <a:t>Reviewing appropriateness of Cardholder transactions; </a:t>
            </a:r>
          </a:p>
          <a:p>
            <a:r>
              <a:rPr lang="en-US" sz="1600" dirty="0"/>
              <a:t>Obtaining signed credit card statements, including either signing said statements themselves, or having the Dean, Director or Department Head sign the statements. The Liaison should receive and maintain all supporting documentation from the Cardholder and be keeping the Monthly Reconciliation Packages on file for a minimum of seven (7) years.</a:t>
            </a:r>
            <a:endParaRPr lang="en-US" sz="16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5702300"/>
            <a:ext cx="609600" cy="609600"/>
          </a:xfrm>
          <a:prstGeom prst="rect">
            <a:avLst/>
          </a:prstGeom>
        </p:spPr>
      </p:pic>
    </p:spTree>
    <p:extLst>
      <p:ext uri="{BB962C8B-B14F-4D97-AF65-F5344CB8AC3E}">
        <p14:creationId xmlns:p14="http://schemas.microsoft.com/office/powerpoint/2010/main" val="2970034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6B21-F9BA-416F-AA1F-D5035C250626}"/>
              </a:ext>
            </a:extLst>
          </p:cNvPr>
          <p:cNvSpPr>
            <a:spLocks noGrp="1"/>
          </p:cNvSpPr>
          <p:nvPr>
            <p:ph type="title"/>
          </p:nvPr>
        </p:nvSpPr>
        <p:spPr/>
        <p:txBody>
          <a:bodyPr/>
          <a:lstStyle/>
          <a:p>
            <a:r>
              <a:rPr lang="en-US" dirty="0"/>
              <a:t>RESPONSIBILITIES OF DEPARTMENT LIAISONS - Continued</a:t>
            </a:r>
          </a:p>
        </p:txBody>
      </p:sp>
      <p:sp>
        <p:nvSpPr>
          <p:cNvPr id="3" name="Content Placeholder 2">
            <a:extLst>
              <a:ext uri="{FF2B5EF4-FFF2-40B4-BE49-F238E27FC236}">
                <a16:creationId xmlns:a16="http://schemas.microsoft.com/office/drawing/2014/main" id="{46433F39-D617-44D7-898E-6ECB13598452}"/>
              </a:ext>
            </a:extLst>
          </p:cNvPr>
          <p:cNvSpPr>
            <a:spLocks noGrp="1"/>
          </p:cNvSpPr>
          <p:nvPr>
            <p:ph idx="1"/>
          </p:nvPr>
        </p:nvSpPr>
        <p:spPr/>
        <p:txBody>
          <a:bodyPr>
            <a:normAutofit lnSpcReduction="10000"/>
          </a:bodyPr>
          <a:lstStyle/>
          <a:p>
            <a:r>
              <a:rPr lang="en-US" sz="1600" dirty="0"/>
              <a:t>Collecting original copies of vendor receipts from Cardholders and reconciling to Bank of America billing statements. </a:t>
            </a:r>
          </a:p>
          <a:p>
            <a:r>
              <a:rPr lang="en-US" sz="1600" dirty="0"/>
              <a:t>The Department Liaison is authorized to sign as the Manager’s Signature on the monthly Bank of America statement, should the Dean, Director or Department Head direct them to, or be unavailable to do so themselves.</a:t>
            </a:r>
          </a:p>
          <a:p>
            <a:r>
              <a:rPr lang="en-US" sz="1600" dirty="0"/>
              <a:t>Organize the receipts in the order they appear on the Bank of America statement.</a:t>
            </a:r>
          </a:p>
          <a:p>
            <a:r>
              <a:rPr lang="en-US" sz="1600" dirty="0"/>
              <a:t>Retaining all charge slips and receipts for audit by internal and external auditors. Ensuring that there are invoices or receipts for all charges. If not, asking the Cardholder to obtain said missing receipts.</a:t>
            </a:r>
          </a:p>
          <a:p>
            <a:r>
              <a:rPr lang="en-US" sz="1600" dirty="0"/>
              <a:t>Should every effort be made to locate said missing receipt, and it is not located, the Liaison should provide the Lost or Missing Receipt Form, (see Exhibit “I” on page 48) to the Cardholder for the Cardholder to complete and submit to the Purchase Card Administrator for review and processing.</a:t>
            </a:r>
          </a:p>
          <a:p>
            <a:r>
              <a:rPr lang="en-US" sz="1600" dirty="0"/>
              <a:t>Ensuring that all receipt details are noted and understandable, either written on the receipt itself, or attached to a spreadsheet or additional paperwork with other explanations. </a:t>
            </a:r>
          </a:p>
          <a:p>
            <a:r>
              <a:rPr lang="en-US" sz="1600" dirty="0"/>
              <a:t>Each receipt or spreadsheet should minimally list the Index &amp; Account Code that each charge should be allocated to in Banner. Please see Exhibit “J” for Banner Account Codes on page 49 of the </a:t>
            </a:r>
            <a:r>
              <a:rPr lang="en-US" sz="1600" dirty="0" err="1"/>
              <a:t>Pcard</a:t>
            </a:r>
            <a:r>
              <a:rPr lang="en-US" sz="1600" dirty="0"/>
              <a:t> Policy.</a:t>
            </a:r>
          </a:p>
          <a:p>
            <a:r>
              <a:rPr lang="en-US" sz="1600" dirty="0"/>
              <a:t>Attempting to resolve any disputes with the vendor and/or Bank of America that are not resolved by the Cardholder. Notify the Purchase Card Administrator within three (3) business days of any unresolved disputes, noting the reasons and documenting all attempts at resolving it.</a:t>
            </a:r>
          </a:p>
        </p:txBody>
      </p:sp>
    </p:spTree>
    <p:extLst>
      <p:ext uri="{BB962C8B-B14F-4D97-AF65-F5344CB8AC3E}">
        <p14:creationId xmlns:p14="http://schemas.microsoft.com/office/powerpoint/2010/main" val="76058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1C24-79C9-4F79-8548-81BD794A3B69}"/>
              </a:ext>
            </a:extLst>
          </p:cNvPr>
          <p:cNvSpPr>
            <a:spLocks noGrp="1"/>
          </p:cNvSpPr>
          <p:nvPr>
            <p:ph type="title"/>
          </p:nvPr>
        </p:nvSpPr>
        <p:spPr/>
        <p:txBody>
          <a:bodyPr/>
          <a:lstStyle/>
          <a:p>
            <a:r>
              <a:rPr lang="en-US" dirty="0"/>
              <a:t>RESPONSIBILITIES OF DEPARTMENT LIAISONS - Continued</a:t>
            </a:r>
          </a:p>
        </p:txBody>
      </p:sp>
      <p:sp>
        <p:nvSpPr>
          <p:cNvPr id="3" name="Content Placeholder 2">
            <a:extLst>
              <a:ext uri="{FF2B5EF4-FFF2-40B4-BE49-F238E27FC236}">
                <a16:creationId xmlns:a16="http://schemas.microsoft.com/office/drawing/2014/main" id="{7E25D3C6-1796-4101-B94E-E5B1359D7247}"/>
              </a:ext>
            </a:extLst>
          </p:cNvPr>
          <p:cNvSpPr>
            <a:spLocks noGrp="1"/>
          </p:cNvSpPr>
          <p:nvPr>
            <p:ph idx="1"/>
          </p:nvPr>
        </p:nvSpPr>
        <p:spPr>
          <a:xfrm>
            <a:off x="1033670" y="1825625"/>
            <a:ext cx="10320130" cy="4351338"/>
          </a:xfrm>
        </p:spPr>
        <p:txBody>
          <a:bodyPr>
            <a:normAutofit lnSpcReduction="10000"/>
          </a:bodyPr>
          <a:lstStyle/>
          <a:p>
            <a:r>
              <a:rPr lang="en-US" sz="1600" dirty="0"/>
              <a:t>Completing the Reconciliation Process in Banner (FAAINVT screen), by ensuring proper allocation of the Index and Account Code for each purchase.</a:t>
            </a:r>
          </a:p>
          <a:p>
            <a:r>
              <a:rPr lang="en-US" sz="1600" dirty="0"/>
              <a:t>Identifying transactions that require the submission of Use Tax to the South Carolina Department of Revenue. Enter, “USETAX” for these transactions in Banner’s FAAINVT&gt; Default Accounting Distribution section entitled, “ACTV (Activity Field)” in advance of the monthly reconciliation deadline. </a:t>
            </a:r>
          </a:p>
          <a:p>
            <a:r>
              <a:rPr lang="en-US" sz="1600" dirty="0"/>
              <a:t>Further instructions on Use Tax and the Reconciliation Process are located in the Exhibits Section of the </a:t>
            </a:r>
            <a:r>
              <a:rPr lang="en-US" sz="1600" dirty="0" err="1"/>
              <a:t>Pcard</a:t>
            </a:r>
            <a:r>
              <a:rPr lang="en-US" sz="1600" dirty="0"/>
              <a:t> Policy manual, under Exhibit “G”, “Purchase Card Reconciliation Instructions”, on page 46 of the </a:t>
            </a:r>
            <a:r>
              <a:rPr lang="en-US" sz="1600" dirty="0" err="1"/>
              <a:t>Pcard</a:t>
            </a:r>
            <a:r>
              <a:rPr lang="en-US" sz="1600" dirty="0"/>
              <a:t> Policy.</a:t>
            </a:r>
          </a:p>
          <a:p>
            <a:r>
              <a:rPr lang="en-US" sz="1600" dirty="0"/>
              <a:t>Requesting the Director of Accounting Services change default Indexes for individual cards as needed and approved by the Dean, Director or Department Head, with a copy sent to the Purchase Card Administrator for required changes in Banner.</a:t>
            </a:r>
          </a:p>
          <a:p>
            <a:r>
              <a:rPr lang="en-US" sz="1600" dirty="0"/>
              <a:t>Notifying the Purchase Card Administrator of lost or stolen cards.</a:t>
            </a:r>
          </a:p>
          <a:p>
            <a:r>
              <a:rPr lang="en-US" sz="1600" dirty="0"/>
              <a:t>Ensuring that the Cardholder and the Dean, Director, or Department Head sign off on the Monthly Purchase Card Certification Form.</a:t>
            </a:r>
          </a:p>
          <a:p>
            <a:r>
              <a:rPr lang="en-US" sz="1600" dirty="0"/>
              <a:t>Requesting the Citadel Purchase Card Administrator to cancel a Cardholder’s card in the event of terminated employees, resignation, retirement, employees transferring departments, or loss of Purchase Card privileges, as approved by the respective Dean, Director or Department Head.</a:t>
            </a:r>
          </a:p>
          <a:p>
            <a:endParaRPr lang="en-US" sz="1600" dirty="0"/>
          </a:p>
          <a:p>
            <a:endParaRPr lang="en-US" dirty="0"/>
          </a:p>
        </p:txBody>
      </p:sp>
    </p:spTree>
    <p:extLst>
      <p:ext uri="{BB962C8B-B14F-4D97-AF65-F5344CB8AC3E}">
        <p14:creationId xmlns:p14="http://schemas.microsoft.com/office/powerpoint/2010/main" val="3936443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10860</Words>
  <Application>Microsoft Office PowerPoint</Application>
  <PresentationFormat>Widescreen</PresentationFormat>
  <Paragraphs>300</Paragraphs>
  <Slides>56</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PowerPoint Presentation</vt:lpstr>
      <vt:lpstr>The Citadel Purchase Card Program Overview</vt:lpstr>
      <vt:lpstr>Pcard Program Benefits</vt:lpstr>
      <vt:lpstr>RESPONSIBILITIES OF DEANS, DIRECTORS, OR DEPARTMENT HEADS</vt:lpstr>
      <vt:lpstr>RESPONSIBILITIES OF DEANS, DIRECTORS, OR DEPARTMENT HEADS - Continued</vt:lpstr>
      <vt:lpstr>RESPONSIBILITIES OF DEANS, DIRECTORS, OR DEPARTMENT HEADS - Continued</vt:lpstr>
      <vt:lpstr>RESPONSIBILITIES OF DEPARTMENT LIAISONS</vt:lpstr>
      <vt:lpstr>RESPONSIBILITIES OF DEPARTMENT LIAISONS - Continued</vt:lpstr>
      <vt:lpstr>RESPONSIBILITIES OF DEPARTMENT LIAISONS - Continued</vt:lpstr>
      <vt:lpstr>RESPONSIBILITIES OF DEPARTMENT LIAISONS - Continued</vt:lpstr>
      <vt:lpstr>RESPONSIBILITIES OF CARDHOLDERS</vt:lpstr>
      <vt:lpstr>RESPONSIBILITIES OF CARDHOLDERS – Continued </vt:lpstr>
      <vt:lpstr>RESPONSIBILITIES OF CARDHOLDERS – Continued</vt:lpstr>
      <vt:lpstr>CARD LIMITS AND SECURITY</vt:lpstr>
      <vt:lpstr>CARD LIMITS AND SECURITY - Continued</vt:lpstr>
      <vt:lpstr>RESTRICTED ITEMS AND RESTRICTED USE</vt:lpstr>
      <vt:lpstr>RESTRICTED ITEMS AND RESTRICTED USE OF THE PURCHASE CARD</vt:lpstr>
      <vt:lpstr>CARD INACTIVITY</vt:lpstr>
      <vt:lpstr>SINGLE TRANSACTION LIMIT OVERRIDES (STLOs) </vt:lpstr>
      <vt:lpstr>SPLIT TRANSACTIONS</vt:lpstr>
      <vt:lpstr>CARD SECURITY</vt:lpstr>
      <vt:lpstr>VENDOR BLOCKING</vt:lpstr>
      <vt:lpstr>ERRONEOUS DECLINES &amp; REQUESTING AN UNBLOCK</vt:lpstr>
      <vt:lpstr>ERRONEOUS DECLINES &amp; REQUESTING AN UNBLOCK - Continued</vt:lpstr>
      <vt:lpstr>LOST OR STOLEN CARDS</vt:lpstr>
      <vt:lpstr>EMPLOYEE TRANSFER /RESIGNATION /TERMINATION</vt:lpstr>
      <vt:lpstr>REPORTING FRAUD</vt:lpstr>
      <vt:lpstr>AUDITS</vt:lpstr>
      <vt:lpstr>DELIVERY OF GOODS</vt:lpstr>
      <vt:lpstr>APPLYING FOR A PURCHASE CARD OR TRAVEL CARD</vt:lpstr>
      <vt:lpstr>CARD MAINTENANCE AND CLOSURE</vt:lpstr>
      <vt:lpstr>PURCHASE CARD COMPLIANCE, POLICY VIOLATIONS &amp; PROCEDURES</vt:lpstr>
      <vt:lpstr>PURCHASE CARD COMPLIANCE, POLICY VIOLATIONS &amp; PROCEDURES - Continued</vt:lpstr>
      <vt:lpstr>PURCHASE CARD COMPLIANCE, POLICY VIOLATIONS &amp; PROCEDURES - Continued</vt:lpstr>
      <vt:lpstr>PURCHASE CARD RECORDS RETENTION </vt:lpstr>
      <vt:lpstr>CARDHOLDER LIABILITY</vt:lpstr>
      <vt:lpstr>TAXES – SALES AND USE TAX</vt:lpstr>
      <vt:lpstr>WHEN TO, AND WHEN NOT TO APPLY USE TAX</vt:lpstr>
      <vt:lpstr>HOW TO APPLY USE TAX</vt:lpstr>
      <vt:lpstr>REBATES, REFUNDS, REWARDS, ETC.</vt:lpstr>
      <vt:lpstr>CREDITS</vt:lpstr>
      <vt:lpstr>EMPLOYEE TRAVEL</vt:lpstr>
      <vt:lpstr>EMPLOYEE TRAVEL - Continued</vt:lpstr>
      <vt:lpstr>EMERGENCY TRANSACTIONS</vt:lpstr>
      <vt:lpstr>MINORITY AND WOMAN-OWNED BUSINESS ENTERPRISES</vt:lpstr>
      <vt:lpstr>GREEN PURCHASING</vt:lpstr>
      <vt:lpstr>DISPUTES AND BILLING ERRORS</vt:lpstr>
      <vt:lpstr>PURCHASE CARD RECONCILIATION </vt:lpstr>
      <vt:lpstr>PURCHASE CARD RECONCILIATION - Continued</vt:lpstr>
      <vt:lpstr>REQUIRED SUPPORTING DOCUMENTATION</vt:lpstr>
      <vt:lpstr>RECONCILING RESPONSIBILITIES – A SUMMARY</vt:lpstr>
      <vt:lpstr>LIAISON RECONCILIATION PROCEDURES</vt:lpstr>
      <vt:lpstr>LIAISON RECONCILIATION PROCEDURES - Continued</vt:lpstr>
      <vt:lpstr>DEPARTMENTAL MONTHLY RECONCILIATION CHECKLIST </vt:lpstr>
      <vt:lpstr>MISSING THE RECONCILIATION DEADLINE – REQUEST TO CHANGE INDEX/ACCOUNT CODE AFTER RECONCILIATION PERIOD</vt:lpstr>
      <vt:lpstr>HAVE QUESTIONS OR NEED ADDITIONAL INFORMATION OR CLARIFICATION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Citadel</dc:title>
  <dc:creator>Linda Molloy Paz</dc:creator>
  <cp:lastModifiedBy>Jeffrey A Molloy</cp:lastModifiedBy>
  <cp:revision>64</cp:revision>
  <dcterms:created xsi:type="dcterms:W3CDTF">2021-10-06T13:45:09Z</dcterms:created>
  <dcterms:modified xsi:type="dcterms:W3CDTF">2021-10-25T11:39:21Z</dcterms:modified>
</cp:coreProperties>
</file>