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60"/>
  </p:notesMasterIdLst>
  <p:handoutMasterIdLst>
    <p:handoutMasterId r:id="rId61"/>
  </p:handoutMasterIdLst>
  <p:sldIdLst>
    <p:sldId id="256" r:id="rId2"/>
    <p:sldId id="385" r:id="rId3"/>
    <p:sldId id="386" r:id="rId4"/>
    <p:sldId id="387" r:id="rId5"/>
    <p:sldId id="437" r:id="rId6"/>
    <p:sldId id="388" r:id="rId7"/>
    <p:sldId id="441" r:id="rId8"/>
    <p:sldId id="389" r:id="rId9"/>
    <p:sldId id="391" r:id="rId10"/>
    <p:sldId id="429" r:id="rId11"/>
    <p:sldId id="442" r:id="rId12"/>
    <p:sldId id="431" r:id="rId13"/>
    <p:sldId id="407" r:id="rId14"/>
    <p:sldId id="432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30" r:id="rId31"/>
    <p:sldId id="434" r:id="rId32"/>
    <p:sldId id="435" r:id="rId33"/>
    <p:sldId id="436" r:id="rId34"/>
    <p:sldId id="443" r:id="rId35"/>
    <p:sldId id="445" r:id="rId36"/>
    <p:sldId id="446" r:id="rId37"/>
    <p:sldId id="408" r:id="rId38"/>
    <p:sldId id="409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5" r:id="rId54"/>
    <p:sldId id="426" r:id="rId55"/>
    <p:sldId id="427" r:id="rId56"/>
    <p:sldId id="428" r:id="rId57"/>
    <p:sldId id="368" r:id="rId58"/>
    <p:sldId id="259" r:id="rId59"/>
  </p:sldIdLst>
  <p:sldSz cx="12192000" cy="6858000"/>
  <p:notesSz cx="7023100" cy="9309100"/>
  <p:embeddedFontLst>
    <p:embeddedFont>
      <p:font typeface="Garamond" panose="02020404030301010803" pitchFamily="18" charset="0"/>
      <p:regular r:id="rId62"/>
      <p:bold r:id="rId63"/>
      <p:italic r:id="rId64"/>
      <p:boldItalic r:id="rId65"/>
    </p:embeddedFont>
    <p:embeddedFont>
      <p:font typeface="Open Sans" panose="020B0606030504020204" pitchFamily="34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5B7"/>
    <a:srgbClr val="05090F"/>
    <a:srgbClr val="1F3A60"/>
    <a:srgbClr val="5C8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80" autoAdjust="0"/>
  </p:normalViewPr>
  <p:slideViewPr>
    <p:cSldViewPr snapToGrid="0">
      <p:cViewPr varScale="1">
        <p:scale>
          <a:sx n="94" d="100"/>
          <a:sy n="94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D127E5D-46F4-4049-9DE0-8C3BC43B77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A282B54-F5FA-4B1D-AFCA-A98EFD6948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78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BB325A80-F63D-45FA-95DB-32C045498C1C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BEEECDC-879C-453C-BBC6-3383C6060D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2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37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7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3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1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58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8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2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2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7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54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EECDC-879C-453C-BBC6-3383C6060D1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0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128" y="3375908"/>
            <a:ext cx="10757781" cy="111628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2128" y="1588670"/>
            <a:ext cx="10757781" cy="169223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12/10/2020 DRAFT Col Dorrian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12/10/2020 DRAFT Col Dorrian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6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12/10/2020 DRAFT Col Dorrian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02128" y="4388782"/>
            <a:ext cx="10045589" cy="11162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702129" y="2601544"/>
            <a:ext cx="10045588" cy="1692236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12/10/2020 DRAFT Col Dorrian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24395" y="1684309"/>
            <a:ext cx="5272644" cy="40004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22670" y="1684309"/>
            <a:ext cx="5248894" cy="40004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5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95" y="1659740"/>
            <a:ext cx="5272644" cy="53152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2670" y="1659741"/>
            <a:ext cx="5248894" cy="51823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12/10/2020 DRAFT Col Dorrian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24395" y="2348770"/>
            <a:ext cx="5272644" cy="3335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222670" y="2348770"/>
            <a:ext cx="5248894" cy="3335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8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107" y="548005"/>
            <a:ext cx="6654807" cy="4924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12/10/2020 DRAFT Col Dorrian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27447" y="2275113"/>
            <a:ext cx="4047631" cy="31972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527447" y="548005"/>
            <a:ext cx="4047631" cy="1558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12/10/2020 DRAFT Col Dorrian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12/10/2020 DRAFT Col Dorrian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andmark Splash">
    <p:bg>
      <p:bgPr>
        <a:solidFill>
          <a:srgbClr val="3975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16" y="1854159"/>
            <a:ext cx="3499568" cy="31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4395" y="365126"/>
            <a:ext cx="10747169" cy="1137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95" y="1684309"/>
            <a:ext cx="10747169" cy="4000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82" y="6311411"/>
            <a:ext cx="88463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1099" y="6311410"/>
            <a:ext cx="639667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12/10/2020 DRAFT Col Dorrian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95" y="6311410"/>
            <a:ext cx="52329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7C98645E-84CC-45CB-BDD3-E5BF3EE55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  <a:solidFill>
            <a:srgbClr val="1F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905500"/>
            <a:ext cx="12192000" cy="123825"/>
          </a:xfrm>
          <a:prstGeom prst="rect">
            <a:avLst/>
          </a:prstGeom>
          <a:solidFill>
            <a:srgbClr val="39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39" y="6349150"/>
            <a:ext cx="1955725" cy="2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2" r:id="rId7"/>
    <p:sldLayoutId id="2147483683" r:id="rId8"/>
    <p:sldLayoutId id="2147483685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975B7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F3A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3A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3A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3A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3A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7686" y="3761324"/>
            <a:ext cx="4364017" cy="906929"/>
          </a:xfrm>
        </p:spPr>
        <p:txBody>
          <a:bodyPr>
            <a:normAutofit fontScale="25000" lnSpcReduction="20000"/>
          </a:bodyPr>
          <a:lstStyle/>
          <a:p>
            <a:endParaRPr lang="en-US" sz="8000" dirty="0"/>
          </a:p>
          <a:p>
            <a:endParaRPr lang="en-US" sz="400" dirty="0"/>
          </a:p>
          <a:p>
            <a:endParaRPr lang="en-US" sz="9600" dirty="0"/>
          </a:p>
          <a:p>
            <a:endParaRPr lang="en-US" sz="9600" dirty="0"/>
          </a:p>
          <a:p>
            <a:r>
              <a:rPr lang="en-US" sz="8000" dirty="0"/>
              <a:t>	</a:t>
            </a:r>
          </a:p>
          <a:p>
            <a:r>
              <a:rPr lang="en-US" sz="8000" dirty="0"/>
              <a:t>	</a:t>
            </a:r>
            <a:r>
              <a:rPr lang="en-US" sz="5600" dirty="0"/>
              <a:t>						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7686" y="1535507"/>
            <a:ext cx="10057237" cy="87808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General Budget Training</a:t>
            </a:r>
            <a:endParaRPr lang="en-US" sz="44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A0FE6-F860-4DFA-A922-2F5CFFCD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6DC3CB40-01DF-4565-ABA9-697BDFBF4827}"/>
              </a:ext>
            </a:extLst>
          </p:cNvPr>
          <p:cNvSpPr txBox="1">
            <a:spLocks/>
          </p:cNvSpPr>
          <p:nvPr/>
        </p:nvSpPr>
        <p:spPr>
          <a:xfrm>
            <a:off x="1247686" y="3173818"/>
            <a:ext cx="4364017" cy="1789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0" dirty="0"/>
          </a:p>
          <a:p>
            <a:endParaRPr lang="en-US" sz="400" dirty="0"/>
          </a:p>
          <a:p>
            <a:r>
              <a:rPr lang="en-US" sz="9600" dirty="0"/>
              <a:t>Susan L. Schady</a:t>
            </a:r>
          </a:p>
          <a:p>
            <a:r>
              <a:rPr lang="en-US" sz="9600" dirty="0"/>
              <a:t>Budget Director</a:t>
            </a:r>
            <a:r>
              <a:rPr lang="en-US" sz="8000" dirty="0"/>
              <a:t>		</a:t>
            </a:r>
          </a:p>
          <a:p>
            <a:r>
              <a:rPr lang="en-US" sz="8000" dirty="0"/>
              <a:t>Spring 2024</a:t>
            </a:r>
            <a:r>
              <a:rPr lang="en-US" sz="5600" dirty="0"/>
              <a:t>			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0C64-19FA-401F-8298-846FD1F48B02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133600" y="6172200"/>
            <a:ext cx="7924800" cy="0"/>
          </a:xfrm>
          <a:prstGeom prst="line">
            <a:avLst/>
          </a:prstGeom>
          <a:noFill/>
          <a:ln w="31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095683F-28EB-473C-B21C-5D62EEF69831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Introduction to Indexes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FB750B75-F16E-4D4A-A6D0-3493C82831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83D63EC-36B8-4FE2-9ABD-329F02D9C4BE}"/>
              </a:ext>
            </a:extLst>
          </p:cNvPr>
          <p:cNvSpPr txBox="1">
            <a:spLocks/>
          </p:cNvSpPr>
          <p:nvPr/>
        </p:nvSpPr>
        <p:spPr>
          <a:xfrm>
            <a:off x="724395" y="1347159"/>
            <a:ext cx="10344098" cy="400101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buNone/>
            </a:pPr>
            <a:r>
              <a:rPr lang="en-US" sz="3600" dirty="0">
                <a:latin typeface="Garamond" panose="02020404030301010803" pitchFamily="18" charset="0"/>
              </a:rPr>
              <a:t>To use Banner you need to understand “Indexes”</a:t>
            </a:r>
          </a:p>
          <a:p>
            <a:pPr marL="0" indent="0" fontAlgn="base">
              <a:buNone/>
            </a:pPr>
            <a:endParaRPr lang="en-US" sz="2900" dirty="0">
              <a:latin typeface="Garamond" panose="02020404030301010803" pitchFamily="18" charset="0"/>
            </a:endParaRPr>
          </a:p>
          <a:p>
            <a:pPr marL="0" indent="0" fontAlgn="base">
              <a:lnSpc>
                <a:spcPct val="110000"/>
              </a:lnSpc>
              <a:buNone/>
            </a:pPr>
            <a:r>
              <a:rPr lang="en-US" sz="3600" dirty="0">
                <a:latin typeface="Garamond" panose="02020404030301010803" pitchFamily="18" charset="0"/>
              </a:rPr>
              <a:t>An index is a six-digit number that represents the combination of a:​</a:t>
            </a:r>
          </a:p>
          <a:p>
            <a:pPr marL="0" indent="0" fontAlgn="base">
              <a:buNone/>
            </a:pPr>
            <a:r>
              <a:rPr lang="en-US" sz="2900" dirty="0">
                <a:latin typeface="Garamond" panose="02020404030301010803" pitchFamily="18" charset="0"/>
              </a:rPr>
              <a:t>​</a:t>
            </a:r>
          </a:p>
          <a:p>
            <a:pPr lvl="1" fontAlgn="base"/>
            <a:r>
              <a:rPr lang="en-US" sz="2500" dirty="0">
                <a:latin typeface="Garamond" panose="02020404030301010803" pitchFamily="18" charset="0"/>
              </a:rPr>
              <a:t>Fund:  which represents a pot of money (like Education &amp; General or Targeted Fees) ​</a:t>
            </a:r>
          </a:p>
          <a:p>
            <a:pPr lvl="1" fontAlgn="base"/>
            <a:r>
              <a:rPr lang="en-US" sz="2500" dirty="0">
                <a:latin typeface="Garamond" panose="02020404030301010803" pitchFamily="18" charset="0"/>
              </a:rPr>
              <a:t>Organization: which tells who is using the pot (like Budget Office or Public Safety) ​</a:t>
            </a:r>
          </a:p>
          <a:p>
            <a:pPr lvl="1" fontAlgn="base"/>
            <a:r>
              <a:rPr lang="en-US" sz="2500" dirty="0">
                <a:latin typeface="Garamond" panose="02020404030301010803" pitchFamily="18" charset="0"/>
              </a:rPr>
              <a:t>Program: which tells why they are using the pot (like Institutional Support or Academic Support) ​</a:t>
            </a:r>
          </a:p>
          <a:p>
            <a:pPr fontAlgn="base"/>
            <a:endParaRPr lang="en-US" sz="2900" dirty="0">
              <a:latin typeface="Garamond" panose="02020404030301010803" pitchFamily="18" charset="0"/>
            </a:endParaRPr>
          </a:p>
          <a:p>
            <a:pPr marL="0" indent="0" algn="ctr" fontAlgn="base">
              <a:buNone/>
            </a:pPr>
            <a:r>
              <a:rPr lang="en-US" sz="2900" dirty="0">
                <a:latin typeface="Garamond" panose="02020404030301010803" pitchFamily="18" charset="0"/>
              </a:rPr>
              <a:t>Fund + Organization + Program = FOP​</a:t>
            </a:r>
          </a:p>
          <a:p>
            <a:pPr fontAlgn="base"/>
            <a:endParaRPr lang="en-US" sz="2900" dirty="0">
              <a:latin typeface="Garamond" panose="02020404030301010803" pitchFamily="18" charset="0"/>
            </a:endParaRPr>
          </a:p>
          <a:p>
            <a:pPr marL="0" indent="0" fontAlgn="base">
              <a:buNone/>
            </a:pPr>
            <a:r>
              <a:rPr lang="en-US" sz="2900" dirty="0">
                <a:latin typeface="Garamond" panose="02020404030301010803" pitchFamily="18" charset="0"/>
              </a:rPr>
              <a:t>FOPs (represented by Indexes) group certain revenues and costs together so spending can be viewed in a more consolidated way 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0C64-19FA-401F-8298-846FD1F48B02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133600" y="6172200"/>
            <a:ext cx="7924800" cy="0"/>
          </a:xfrm>
          <a:prstGeom prst="line">
            <a:avLst/>
          </a:prstGeom>
          <a:noFill/>
          <a:ln w="31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095683F-28EB-473C-B21C-5D62EEF69831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Introduction to Indexes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FB750B75-F16E-4D4A-A6D0-3493C82831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8C001D1-839C-4F09-8ABF-5D9303F7244A}"/>
              </a:ext>
            </a:extLst>
          </p:cNvPr>
          <p:cNvSpPr txBox="1"/>
          <p:nvPr/>
        </p:nvSpPr>
        <p:spPr>
          <a:xfrm>
            <a:off x="4490026" y="918340"/>
            <a:ext cx="32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Index: 116460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07CE5-85DB-4111-8BC7-69F86E78BCE0}"/>
              </a:ext>
            </a:extLst>
          </p:cNvPr>
          <p:cNvSpPr txBox="1"/>
          <p:nvPr/>
        </p:nvSpPr>
        <p:spPr>
          <a:xfrm>
            <a:off x="1207578" y="1979454"/>
            <a:ext cx="2937164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F</a:t>
            </a:r>
            <a:r>
              <a:rPr lang="en-US" b="1" u="sng" dirty="0"/>
              <a:t>und:</a:t>
            </a:r>
          </a:p>
          <a:p>
            <a:endParaRPr lang="en-US" dirty="0"/>
          </a:p>
          <a:p>
            <a:pPr algn="ctr"/>
            <a:r>
              <a:rPr lang="en-US" dirty="0"/>
              <a:t>110000</a:t>
            </a:r>
          </a:p>
          <a:p>
            <a:endParaRPr lang="en-US" dirty="0"/>
          </a:p>
          <a:p>
            <a:r>
              <a:rPr lang="en-US" dirty="0">
                <a:latin typeface="Garamond" panose="02020404030301010803" pitchFamily="18" charset="0"/>
              </a:rPr>
              <a:t>Represents a pot of money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Example:</a:t>
            </a:r>
          </a:p>
          <a:p>
            <a:r>
              <a:rPr lang="en-US" dirty="0">
                <a:latin typeface="Garamond" panose="02020404030301010803" pitchFamily="18" charset="0"/>
              </a:rPr>
              <a:t>Education &amp; General (E&amp;G) </a:t>
            </a:r>
          </a:p>
          <a:p>
            <a:r>
              <a:rPr lang="en-US" dirty="0">
                <a:latin typeface="Garamond" panose="02020404030301010803" pitchFamily="18" charset="0"/>
              </a:rPr>
              <a:t>Targeted Fees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1CBC6-0BB7-43BF-A3AB-8996C079E92B}"/>
              </a:ext>
            </a:extLst>
          </p:cNvPr>
          <p:cNvSpPr txBox="1"/>
          <p:nvPr/>
        </p:nvSpPr>
        <p:spPr>
          <a:xfrm>
            <a:off x="4627417" y="1979454"/>
            <a:ext cx="2937164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O</a:t>
            </a:r>
            <a:r>
              <a:rPr lang="en-US" b="1" u="sng" dirty="0"/>
              <a:t>rganization:</a:t>
            </a:r>
          </a:p>
          <a:p>
            <a:endParaRPr lang="en-US" dirty="0"/>
          </a:p>
          <a:p>
            <a:pPr algn="ctr"/>
            <a:r>
              <a:rPr lang="en-US" dirty="0"/>
              <a:t>40020</a:t>
            </a:r>
          </a:p>
          <a:p>
            <a:endParaRPr lang="en-US" dirty="0"/>
          </a:p>
          <a:p>
            <a:pPr algn="ctr"/>
            <a:r>
              <a:rPr lang="en-US" dirty="0">
                <a:latin typeface="Garamond" panose="02020404030301010803" pitchFamily="18" charset="0"/>
              </a:rPr>
              <a:t>Who is using the pot</a:t>
            </a:r>
          </a:p>
          <a:p>
            <a:pPr algn="ctr"/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Example:</a:t>
            </a:r>
          </a:p>
          <a:p>
            <a:r>
              <a:rPr lang="en-US" dirty="0">
                <a:latin typeface="Garamond" panose="02020404030301010803" pitchFamily="18" charset="0"/>
              </a:rPr>
              <a:t>Budget Office</a:t>
            </a:r>
          </a:p>
          <a:p>
            <a:r>
              <a:rPr lang="en-US" dirty="0">
                <a:latin typeface="Garamond" panose="02020404030301010803" pitchFamily="18" charset="0"/>
              </a:rPr>
              <a:t>Public Safety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532E5C-07E3-49BD-A00D-F7E0443ABD48}"/>
              </a:ext>
            </a:extLst>
          </p:cNvPr>
          <p:cNvSpPr txBox="1"/>
          <p:nvPr/>
        </p:nvSpPr>
        <p:spPr>
          <a:xfrm>
            <a:off x="8047256" y="1979454"/>
            <a:ext cx="2937164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b="1" u="sng" dirty="0"/>
              <a:t>rogram:</a:t>
            </a:r>
          </a:p>
          <a:p>
            <a:endParaRPr lang="en-US" dirty="0"/>
          </a:p>
          <a:p>
            <a:pPr algn="ctr"/>
            <a:r>
              <a:rPr lang="en-US" dirty="0"/>
              <a:t>60</a:t>
            </a:r>
          </a:p>
          <a:p>
            <a:endParaRPr lang="en-US" dirty="0"/>
          </a:p>
          <a:p>
            <a:pPr algn="ctr"/>
            <a:r>
              <a:rPr lang="en-US" dirty="0">
                <a:latin typeface="Garamond" panose="02020404030301010803" pitchFamily="18" charset="0"/>
              </a:rPr>
              <a:t>Why they are using the pot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Example:</a:t>
            </a:r>
          </a:p>
          <a:p>
            <a:r>
              <a:rPr lang="en-US" dirty="0">
                <a:latin typeface="Garamond" panose="02020404030301010803" pitchFamily="18" charset="0"/>
              </a:rPr>
              <a:t>Instructional support</a:t>
            </a:r>
          </a:p>
          <a:p>
            <a:r>
              <a:rPr lang="en-US" dirty="0">
                <a:latin typeface="Garamond" panose="02020404030301010803" pitchFamily="18" charset="0"/>
              </a:rPr>
              <a:t>Research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8B843-ABEA-4745-BA51-2416B48AEE2D}"/>
              </a:ext>
            </a:extLst>
          </p:cNvPr>
          <p:cNvSpPr txBox="1"/>
          <p:nvPr/>
        </p:nvSpPr>
        <p:spPr>
          <a:xfrm>
            <a:off x="5724863" y="5381687"/>
            <a:ext cx="75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FOP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649F6E7-564D-4F97-8344-49012BDC3896}"/>
              </a:ext>
            </a:extLst>
          </p:cNvPr>
          <p:cNvSpPr/>
          <p:nvPr/>
        </p:nvSpPr>
        <p:spPr>
          <a:xfrm rot="16200000">
            <a:off x="5863682" y="-3487909"/>
            <a:ext cx="477734" cy="10242074"/>
          </a:xfrm>
          <a:prstGeom prst="rightBrace">
            <a:avLst>
              <a:gd name="adj1" fmla="val 8333"/>
              <a:gd name="adj2" fmla="val 4990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0D2AF2-B2B9-439A-8AAD-97EF621CFF56}"/>
              </a:ext>
            </a:extLst>
          </p:cNvPr>
          <p:cNvCxnSpPr>
            <a:cxnSpLocks/>
          </p:cNvCxnSpPr>
          <p:nvPr/>
        </p:nvCxnSpPr>
        <p:spPr>
          <a:xfrm>
            <a:off x="4232670" y="4679554"/>
            <a:ext cx="1595472" cy="66627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B76848-F311-4713-A99C-75B16CA6A9F4}"/>
              </a:ext>
            </a:extLst>
          </p:cNvPr>
          <p:cNvCxnSpPr>
            <a:cxnSpLocks/>
          </p:cNvCxnSpPr>
          <p:nvPr/>
        </p:nvCxnSpPr>
        <p:spPr>
          <a:xfrm>
            <a:off x="6095999" y="4702424"/>
            <a:ext cx="0" cy="65938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597116-A1B1-4711-B15E-7C488A91F0A6}"/>
              </a:ext>
            </a:extLst>
          </p:cNvPr>
          <p:cNvCxnSpPr>
            <a:cxnSpLocks/>
          </p:cNvCxnSpPr>
          <p:nvPr/>
        </p:nvCxnSpPr>
        <p:spPr>
          <a:xfrm flipH="1">
            <a:off x="6404695" y="4672236"/>
            <a:ext cx="1638742" cy="66627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0C64-19FA-401F-8298-846FD1F48B02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133600" y="6172200"/>
            <a:ext cx="7924800" cy="0"/>
          </a:xfrm>
          <a:prstGeom prst="line">
            <a:avLst/>
          </a:prstGeom>
          <a:noFill/>
          <a:ln w="31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095683F-28EB-473C-B21C-5D62EEF69831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Introduction to Indexes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FB750B75-F16E-4D4A-A6D0-3493C82831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83D63EC-36B8-4FE2-9ABD-329F02D9C4BE}"/>
              </a:ext>
            </a:extLst>
          </p:cNvPr>
          <p:cNvSpPr txBox="1">
            <a:spLocks/>
          </p:cNvSpPr>
          <p:nvPr/>
        </p:nvSpPr>
        <p:spPr>
          <a:xfrm>
            <a:off x="724395" y="1347159"/>
            <a:ext cx="10344098" cy="40010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2900" dirty="0">
                <a:latin typeface="Garamond" panose="02020404030301010803" pitchFamily="18" charset="0"/>
              </a:rPr>
              <a:t>Many indexes share the same number as their funds, but in some cases the indexes roll up to another fund (such as E&amp;G 110000)​</a:t>
            </a:r>
          </a:p>
          <a:p>
            <a:pPr fontAlgn="base"/>
            <a:endParaRPr lang="en-US" sz="2900" dirty="0">
              <a:latin typeface="Garamond" panose="02020404030301010803" pitchFamily="18" charset="0"/>
            </a:endParaRPr>
          </a:p>
          <a:p>
            <a:pPr marL="0" indent="0" fontAlgn="base">
              <a:buNone/>
            </a:pPr>
            <a:r>
              <a:rPr lang="en-US" sz="2900" dirty="0">
                <a:latin typeface="Garamond" panose="02020404030301010803" pitchFamily="18" charset="0"/>
              </a:rPr>
              <a:t>There are two main groups of indexes: ​</a:t>
            </a:r>
          </a:p>
          <a:p>
            <a:pPr fontAlgn="base"/>
            <a:endParaRPr lang="en-US" sz="2900" dirty="0">
              <a:latin typeface="Garamond" panose="02020404030301010803" pitchFamily="18" charset="0"/>
            </a:endParaRPr>
          </a:p>
          <a:p>
            <a:pPr lvl="1" fontAlgn="base"/>
            <a:r>
              <a:rPr lang="en-US" sz="2500" dirty="0">
                <a:latin typeface="Garamond" panose="02020404030301010803" pitchFamily="18" charset="0"/>
              </a:rPr>
              <a:t>Education &amp; General (E&amp;G) indexes that start with "11XXXX".  ALL of these indexes are in Fund 110000 (all the E&amp;G indexes share the same pot of money).  They can all have different organizations and programs.  E&amp;G indexes are closely monitored.  They are funded with tuition and state dollars and are only used for education and administration of education.    ​</a:t>
            </a:r>
          </a:p>
          <a:p>
            <a:pPr marL="0" indent="0" fontAlgn="base">
              <a:buNone/>
            </a:pPr>
            <a:endParaRPr lang="en-US" sz="2900" dirty="0">
              <a:latin typeface="Garamond" panose="02020404030301010803" pitchFamily="18" charset="0"/>
            </a:endParaRPr>
          </a:p>
          <a:p>
            <a:pPr lvl="1" fontAlgn="base"/>
            <a:r>
              <a:rPr lang="en-US" sz="2500" dirty="0">
                <a:latin typeface="Garamond" panose="02020404030301010803" pitchFamily="18" charset="0"/>
              </a:rPr>
              <a:t>Non E&amp;G indexes: these indexes (12XXXX-99XXXX) will each have their own unique pot of money – Fund - which happens to be the same number as their index number.  Each of these indexes must be "self-sufficient".  This means you can only spend what you have on hand in cash in that index’s fund (while following the rules of the specific fund).  </a:t>
            </a:r>
          </a:p>
          <a:p>
            <a:pPr marL="0" indent="0" fontAlgn="base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0C64-19FA-401F-8298-846FD1F48B02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133600" y="6172200"/>
            <a:ext cx="7924800" cy="0"/>
          </a:xfrm>
          <a:prstGeom prst="line">
            <a:avLst/>
          </a:prstGeom>
          <a:noFill/>
          <a:ln w="31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2127" y="1536174"/>
            <a:ext cx="378552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u="sng" dirty="0">
                <a:solidFill>
                  <a:schemeClr val="tx2"/>
                </a:solidFill>
              </a:rPr>
              <a:t>7100 – supplies &amp; services</a:t>
            </a:r>
          </a:p>
          <a:p>
            <a:pPr marL="798513" lvl="1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711950 postage</a:t>
            </a:r>
          </a:p>
          <a:p>
            <a:pPr marL="798513" lvl="1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712000 printing</a:t>
            </a:r>
          </a:p>
          <a:p>
            <a:pPr marL="798513" lvl="1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712450 office supplies</a:t>
            </a:r>
          </a:p>
          <a:p>
            <a:pPr marL="798513" lvl="1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712600 telephone</a:t>
            </a:r>
          </a:p>
          <a:p>
            <a:pPr algn="l"/>
            <a:r>
              <a:rPr lang="en-US" sz="2400" u="sng" dirty="0">
                <a:solidFill>
                  <a:schemeClr val="tx2"/>
                </a:solidFill>
              </a:rPr>
              <a:t> 7300 - travel</a:t>
            </a:r>
          </a:p>
          <a:p>
            <a:pPr algn="l"/>
            <a:r>
              <a:rPr lang="en-US" sz="2400" u="sng" dirty="0">
                <a:solidFill>
                  <a:schemeClr val="tx2"/>
                </a:solidFill>
              </a:rPr>
              <a:t> 7400 - utilities</a:t>
            </a:r>
          </a:p>
          <a:p>
            <a:pPr algn="l"/>
            <a:r>
              <a:rPr lang="en-US" sz="2400" u="sng" dirty="0">
                <a:solidFill>
                  <a:schemeClr val="tx2"/>
                </a:solidFill>
              </a:rPr>
              <a:t> 7600 - equipment</a:t>
            </a:r>
          </a:p>
          <a:p>
            <a:pPr algn="l"/>
            <a:r>
              <a:rPr lang="en-US" sz="2400" u="sng" dirty="0">
                <a:solidFill>
                  <a:schemeClr val="tx2"/>
                </a:solidFill>
              </a:rPr>
              <a:t> 7800 - recoveries</a:t>
            </a:r>
          </a:p>
          <a:p>
            <a:pPr algn="l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Rectangular Callout 14"/>
          <p:cNvSpPr/>
          <p:nvPr/>
        </p:nvSpPr>
        <p:spPr>
          <a:xfrm>
            <a:off x="1355664" y="2491337"/>
            <a:ext cx="1371600" cy="540895"/>
          </a:xfrm>
          <a:prstGeom prst="wedgeRectCallout">
            <a:avLst>
              <a:gd name="adj1" fmla="val 62307"/>
              <a:gd name="adj2" fmla="val -178949"/>
            </a:avLst>
          </a:prstGeom>
          <a:solidFill>
            <a:srgbClr val="3975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Account Pool</a:t>
            </a:r>
          </a:p>
        </p:txBody>
      </p:sp>
      <p:sp>
        <p:nvSpPr>
          <p:cNvPr id="13" name="Rectangular Callout 15"/>
          <p:cNvSpPr/>
          <p:nvPr/>
        </p:nvSpPr>
        <p:spPr>
          <a:xfrm>
            <a:off x="9372600" y="2583317"/>
            <a:ext cx="1371600" cy="457200"/>
          </a:xfrm>
          <a:prstGeom prst="wedgeRectCallout">
            <a:avLst>
              <a:gd name="adj1" fmla="val -212709"/>
              <a:gd name="adj2" fmla="val 27869"/>
            </a:avLst>
          </a:prstGeom>
          <a:solidFill>
            <a:srgbClr val="3975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Account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095683F-28EB-473C-B21C-5D62EEF69831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Introduction to Indexes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FB750B75-F16E-4D4A-A6D0-3493C82831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8797FB-B46C-4167-BA33-0F68042987B8}"/>
              </a:ext>
            </a:extLst>
          </p:cNvPr>
          <p:cNvSpPr txBox="1"/>
          <p:nvPr/>
        </p:nvSpPr>
        <p:spPr>
          <a:xfrm>
            <a:off x="6503516" y="3620391"/>
            <a:ext cx="4084273" cy="1754326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75B7"/>
                </a:solidFill>
              </a:rPr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75B7"/>
                </a:solidFill>
              </a:rPr>
              <a:t>In the operating budgets we budget to the “4-digit Account Pool”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75B7"/>
                </a:solidFill>
              </a:rPr>
              <a:t>We charge actuals to the “6-digit Account”</a:t>
            </a:r>
          </a:p>
        </p:txBody>
      </p:sp>
    </p:spTree>
    <p:extLst>
      <p:ext uri="{BB962C8B-B14F-4D97-AF65-F5344CB8AC3E}">
        <p14:creationId xmlns:p14="http://schemas.microsoft.com/office/powerpoint/2010/main" val="26236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0C64-19FA-401F-8298-846FD1F48B02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133600" y="6172200"/>
            <a:ext cx="7924800" cy="0"/>
          </a:xfrm>
          <a:prstGeom prst="line">
            <a:avLst/>
          </a:prstGeom>
          <a:noFill/>
          <a:ln w="31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095683F-28EB-473C-B21C-5D62EEF69831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Introduction to Indexes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FB750B75-F16E-4D4A-A6D0-3493C82831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83D63EC-36B8-4FE2-9ABD-329F02D9C4BE}"/>
              </a:ext>
            </a:extLst>
          </p:cNvPr>
          <p:cNvSpPr txBox="1">
            <a:spLocks/>
          </p:cNvSpPr>
          <p:nvPr/>
        </p:nvSpPr>
        <p:spPr>
          <a:xfrm>
            <a:off x="724395" y="1347159"/>
            <a:ext cx="10344098" cy="40010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sz="2900" dirty="0">
              <a:latin typeface="Garamond" panose="02020404030301010803" pitchFamily="18" charset="0"/>
            </a:endParaRPr>
          </a:p>
          <a:p>
            <a:pPr fontAlgn="base"/>
            <a:r>
              <a:rPr lang="en-US" sz="2900" dirty="0">
                <a:latin typeface="Garamond" panose="02020404030301010803" pitchFamily="18" charset="0"/>
              </a:rPr>
              <a:t>Your group will be responsible for the budgets and spending in certain indexes and you should make sure you have a complete list of those indexes​</a:t>
            </a:r>
          </a:p>
          <a:p>
            <a:pPr fontAlgn="base"/>
            <a:r>
              <a:rPr lang="en-US" sz="2900" dirty="0">
                <a:latin typeface="Garamond" panose="02020404030301010803" pitchFamily="18" charset="0"/>
              </a:rPr>
              <a:t>If you need help figuring out which indexes are "yours" please contact the Budget Office</a:t>
            </a:r>
          </a:p>
          <a:p>
            <a:pPr marL="0" indent="0" fontAlgn="base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AD9AE6-33EA-437D-8078-58AEE6142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65" y="1185953"/>
            <a:ext cx="8389291" cy="44860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35F89-3A96-4E5F-835A-94916254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E234E3-FDA2-41A4-9CA4-7E5192FB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34" y="263036"/>
            <a:ext cx="10747169" cy="692640"/>
          </a:xfrm>
        </p:spPr>
        <p:txBody>
          <a:bodyPr>
            <a:normAutofit/>
          </a:bodyPr>
          <a:lstStyle/>
          <a:p>
            <a:r>
              <a:rPr lang="en-US" sz="3600" dirty="0"/>
              <a:t>Access Banner: Step 1 (Login to Lesesne Gateway)</a:t>
            </a:r>
          </a:p>
        </p:txBody>
      </p:sp>
      <p:sp>
        <p:nvSpPr>
          <p:cNvPr id="7" name="Rectangular Callout 5">
            <a:extLst>
              <a:ext uri="{FF2B5EF4-FFF2-40B4-BE49-F238E27FC236}">
                <a16:creationId xmlns:a16="http://schemas.microsoft.com/office/drawing/2014/main" id="{841A99A6-494E-4D9B-BB33-531D24A7C610}"/>
              </a:ext>
            </a:extLst>
          </p:cNvPr>
          <p:cNvSpPr/>
          <p:nvPr/>
        </p:nvSpPr>
        <p:spPr>
          <a:xfrm>
            <a:off x="9408622" y="3799073"/>
            <a:ext cx="2062942" cy="1244139"/>
          </a:xfrm>
          <a:prstGeom prst="wedgeRectCallout">
            <a:avLst>
              <a:gd name="adj1" fmla="val -104748"/>
              <a:gd name="adj2" fmla="val -98872"/>
            </a:avLst>
          </a:prstGeom>
          <a:solidFill>
            <a:srgbClr val="3975B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Citadel Username and Password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6B8D3311-0207-4389-A8A4-4A5DF0206D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65" y="997495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256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0DD5C6-9C2F-4D1B-8266-A38D37F7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65" y="1048450"/>
            <a:ext cx="8016422" cy="43679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120BC-424D-40B2-B86A-13D1DB9B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B7E959-751C-4E20-8ECE-347B88F5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1" y="269164"/>
            <a:ext cx="10747169" cy="708762"/>
          </a:xfrm>
        </p:spPr>
        <p:txBody>
          <a:bodyPr>
            <a:normAutofit/>
          </a:bodyPr>
          <a:lstStyle/>
          <a:p>
            <a:r>
              <a:rPr lang="en-US" sz="3600" dirty="0"/>
              <a:t>Access Banner: Step 2</a:t>
            </a:r>
          </a:p>
        </p:txBody>
      </p:sp>
      <p:sp>
        <p:nvSpPr>
          <p:cNvPr id="7" name="Rectangular Callout 2">
            <a:extLst>
              <a:ext uri="{FF2B5EF4-FFF2-40B4-BE49-F238E27FC236}">
                <a16:creationId xmlns:a16="http://schemas.microsoft.com/office/drawing/2014/main" id="{67D7F9A9-656A-4BB3-BC12-4B5A1E53B5E8}"/>
              </a:ext>
            </a:extLst>
          </p:cNvPr>
          <p:cNvSpPr/>
          <p:nvPr/>
        </p:nvSpPr>
        <p:spPr>
          <a:xfrm>
            <a:off x="2959395" y="3621389"/>
            <a:ext cx="1981200" cy="663531"/>
          </a:xfrm>
          <a:prstGeom prst="wedgeRectCallout">
            <a:avLst>
              <a:gd name="adj1" fmla="val -141187"/>
              <a:gd name="adj2" fmla="val -193512"/>
            </a:avLst>
          </a:prstGeom>
          <a:solidFill>
            <a:srgbClr val="3975B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Finance Tab</a:t>
            </a:r>
          </a:p>
        </p:txBody>
      </p:sp>
      <p:sp>
        <p:nvSpPr>
          <p:cNvPr id="9" name="Rectangular Callout 2">
            <a:extLst>
              <a:ext uri="{FF2B5EF4-FFF2-40B4-BE49-F238E27FC236}">
                <a16:creationId xmlns:a16="http://schemas.microsoft.com/office/drawing/2014/main" id="{2D4770D7-D79B-44E8-9225-8CBAB8EB75C0}"/>
              </a:ext>
            </a:extLst>
          </p:cNvPr>
          <p:cNvSpPr/>
          <p:nvPr/>
        </p:nvSpPr>
        <p:spPr>
          <a:xfrm>
            <a:off x="2959395" y="1339625"/>
            <a:ext cx="1981200" cy="663530"/>
          </a:xfrm>
          <a:prstGeom prst="wedgeRectCallout">
            <a:avLst>
              <a:gd name="adj1" fmla="val -140113"/>
              <a:gd name="adj2" fmla="val -69494"/>
            </a:avLst>
          </a:prstGeom>
          <a:solidFill>
            <a:srgbClr val="3975B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Hover over “Menu”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9F28530C-D5E6-4090-86D8-2CC8A7E5F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65" y="997495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5172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10094F-D45E-4E64-BFB1-A51E485F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8" y="1044575"/>
            <a:ext cx="9319607" cy="4318843"/>
          </a:xfrm>
          <a:prstGeom prst="rect">
            <a:avLst/>
          </a:prstGeom>
        </p:spPr>
      </p:pic>
      <p:sp>
        <p:nvSpPr>
          <p:cNvPr id="5124" name="Slide Number Placeholder 5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50F8BB9-36E5-4BE3-A65D-D0C9574AF488}" type="slidenum">
              <a:rPr lang="en-US" sz="1000">
                <a:solidFill>
                  <a:srgbClr val="254061"/>
                </a:solidFill>
                <a:latin typeface="Calibri" pitchFamily="34" charset="0"/>
              </a:rPr>
              <a:pPr algn="r" eaLnBrk="1" hangingPunct="1"/>
              <a:t>17</a:t>
            </a:fld>
            <a:endParaRPr lang="en-US" sz="1000" dirty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5125" name="Footer Placeholder 6"/>
          <p:cNvSpPr txBox="1">
            <a:spLocks noGrp="1"/>
          </p:cNvSpPr>
          <p:nvPr/>
        </p:nvSpPr>
        <p:spPr bwMode="auto">
          <a:xfrm>
            <a:off x="4267200" y="6324601"/>
            <a:ext cx="3505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003366"/>
                </a:solidFill>
                <a:latin typeface="Calibri" pitchFamily="34" charset="0"/>
              </a:rPr>
              <a:t>Budget Office</a:t>
            </a:r>
          </a:p>
        </p:txBody>
      </p:sp>
      <p:sp>
        <p:nvSpPr>
          <p:cNvPr id="5127" name="AutoShape 10" descr="data:image/jpg;base64,/9j/4AAQSkZJRgABAQAAAQABAAD/2wCEAAkGBhIQERQUExQVExMUGB0YGBcYGCIbHRocFx0dFyAgFx8dHyYgGBsqHBoXHy8hIygpLCwsFx8xNTAqNSYtLCkBCQoKDgwOGg8PGiokHyUuNTU1NS81Li80Li4sMzUqLyotLSwsLCosLCwsLCw1LCwsLCwsKio1LC4pLCwsLiwvLP/AABEIAFwAqQMBIgACEQEDEQH/xAAbAAACAgMBAAAAAAAAAAAAAAAABgQFAQMHAv/EAEYQAAIBAwICBwQFCAYLAAAAAAECAwAEERIhBTEGEyJBUWGBBxQycUJSYpHBIzRyc5KhscIVM1OC0eEWJTU2Q0VjdLKzw//EABkBAAMBAQEAAAAAAAAAAAAAAAACAwEEBf/EACsRAAIBAgUDAwMFAAAAAAAAAAABAgMREhMhMfBBYXEEUeEygaEiM0KR0f/aAAwDAQACEQMRAD8A7jVP0sutFpNh9DupSM50kyONKBT3HJH8auDXFumfH3l4nGJG0xQTqFXuGlhlj4k1ehTzJeDn9RVy4eSRwnp/xCyYR3aNIv8A1Bhv7rjZvXPzrpXAuk8F4uY2w3ejbMPTvHmKp7eWKdcApKh5jZh6juqDP0LTOu3YxONwMnGfI819NqrPBPdWZGk6kOt0PuaKW+FccljIjuhg9z9x+eNj8xTGGzXLKLjudkZJmaKKKUYKKKKACiiigAooooAKKKKACiiigAooooAKKKKAEjp70+k4e6RxxI5ZNWpicDcjGBz5eNcufiHXXcU0ukdZKrvt2d2BO2+1NPtm/OYv1X87Um2MoWW2ZvhV0J2zsCM7d9ex6eCVNSS1aPD9TUk6ji3omjqFtYWcpzEyq3jG+k/d/lVzbQzx8mEq+D9lv2hsfWqWG4sJv7LJ8RpP4Vc2nDgozFK6jw1a1/fn+Nccu9/ud8C1ikSQaHXBP0WH8DyPpUW7uXsjq3e3+kObRjxHiviKlwGTGHVXHiv+B/A1p4mduyc7fCefp3j12qK3t0Oh7FtDMHUMpDKwyCORB8K91RdFGwjoNlVsqPqht8DyzqPrV7U5Rwuw8XdXCiiilGCiiigAooooAKKKKACiiigAooooAKKKKAOQe2b85i/VfztSdYy6ZbZjk6XQ7DJ2IOw76cfbN+cxfqv52pOsZNMts2CcOhwOZwRsPOvbofsrweB6j96XlHUo+OWr/GMfpxEfhVhZ21q+8bKp+w+n92ahQdIFPxRTr84yamRXto/xBQftIV/CuBprZM9KNuxeW0Ei8n1D7Y/EVH41Jt21I+0N8eo3Fe7KKH/hvj9F/wADWOLq4GxDeRGP3j/Cox+o6H9Jo6Kn+tOcjK4PofCr+l/opzm7Ok5XPnsfCmGsq/Wzaf0o5L036Q33DbpES6kkiKrIQypnBZgVJCjY6f311OzulljWRDlXUMp8QRkUk9IuDC+vbuDkfco9J8HEjup+/b5E1H9kPHi0MlpJtJbnKg89BOCP7rZHyYVacVKmmt1v9znpycKjT2e32Lv2jdI2srQmM4mkOmPAyRjtM2PAKD94qH7O5bm7thcT3Mjli6hAFCjB052XJbbPPHlVX0hb3yPiN1zighe3g8zt1rj5thM+Cmrf2TH/AFan6cn/AJmhxUaPe4KTlW7WFyfi98vFxYi8l6osBq0pqwY+s56cZ7s4rqEUJCBdTMQMajzPmcDGfSuVXn+86/pJ/wCiutClr/xt7Den/lf3YiJDef0p7qb2bqRD1+dKavi0aSdGMZzvjNbOOdIZpuJR8Pgk6gadcsoAL/Dr0x6sgHGN8H4vLeb/AM8P/Zf/AFqh9ofQ+5Nwt9ZljKoGpV+LK7Bk+ttsV/jk00cLklK235FliUW433/Bb8W4ReWpilt7m4mUSIJYpMSakZgpK9kEYzk+WT3Vb9K+lMXDoOsk7RJwiA7u3PHkO8nupV6Ge1Hr5Ft7tBFMTpVwMKzctLA7o37s+FL/ALX5i9/BG3wBF+Xbchv3AVsaUpVFCa+TJVoxpucH8DfwK34hfoJ7idrWJxlIYAA2k8i7sCdx4YPy5V46TcIvrSFp7S8nfqhqaOXTICo3Ok6c5xvjvp3jQAADkBgelZIqGa73SVvYvlK1m3c120oZVYbhgD94zW2sAVmpFjkHtm/OYv1X87UncPYia2IGoh48Dlk5G1dM9pHQ26vpo3gVSqx6Tlwu+onv8iKXrf2Y8QR4XCxZjKneTvU58PKvXo1YKkk2jxa1Go6raT3G6Dic3fbSD++p/GrGDiDH4oZR6A/wNQ4LDiI5x2/oxqwggvBzjh/bNcUrdv7O+Kl3JkMqHnGw+cdR+MdVjmU27tQ/yqXAJx8SJ+0a8cShncdlFPzfH4VNO0i1tCF0RYHrsPrGV8DjY+H40xZqm6PWUsfWdaqrqIxpbVnGeewxVu8YYEEZBGCPI0tRpzZtNWiKPCLxX4zegEErDCv3ZJ+4tSh014TPacVSW07LXmVXHLW/YcH7w/zye6ujxdDbFCGW2hVlIIIQZBG+xqynsY3ZGZQzRkshP0SQVJHoSKrGsoyuvaxKVFzjZ73uLHSbhqWvBpoV2WOAqM958T5k5PrUP2PSg8PI71lcfLOD+NNnEuB29zp66JJdOdOsZxnwrVYdGrW3fXFBHG+MZVcHB+VLmLLcXve42W8xSWyVjmvToNY8YgvGBMTFCSB9UdW4+enB9a6lbcTikjEqSI0ZGdQYYx5nu9a93thHMhSVFkQ81YZH3GqNPZ1w0HPuseee+SPuJxRKcZxSlujI05Qk3HZkXo7MLu/uLxN4VjW3ifufSS7sviuogZ78VJ6N9KhPNc28pVZ4JXULy1Rg9lgO/bAPoe+mKKFVAVQFUDAAGAB5AchVXxTopaXLa5oEdx9PGG2+0pBpcUXe4+GStYQPajwtJb60WAD3qQ4YLzwCulmxyx2tz3Dyqx9q/RGS5RLiEF5IQVdRzKc8qO8g528D5U5cK6N21qSYYURm5sN2PzY5J++rPFUz3Fxw9CeQpKWLqK3QfpnFfQKCwFwgAkjJwcjbUo7weflyNWfSPpJDYwtLKQMA6V73buCjv3rzxLojZXDa5beNn+tjDepXBNa7XoTYxvrW3jL/AFmy59C5NTbpt318fPwOlUStp5+CfweaV4I2mCrKyguFzgEjOBnfblU2iipMqjBpEn41JaX8zZeSGZupVCSQs6orqF56Q+phtsNOafDUJODwqSRGuS/WE45uNtX6WDzp4SSvcScXK1hHWWVeE37NLI00csw6zWwIMbbad+wPADG1WMwdLC7c64n93LJ+WLk6I9XWLvlTrYg4+qtMX+j9sI2j6lOrc6mXGzHxYd5rTa8Is3VxGkTIwCPpwQQu+k4PIZ5edUdRPp1J5b9+guGZ4Bwt4nkL3BjSWNnZw6smp2IYnBX4tQx51EvOKTW8HFZI2fVHcBFYsW6tCI8lQxIGNTGnTh/C7aJvySRqyjT2cEqPq+Kjy2r1acPt0aQRpGGfeQDBLZ+uO/1ozF7cvcMt+/LWI9nw2GJonWR86SATKWEgIzlgSQxwNWRy+VUXAOOStfuJC/VXUfWQBhgDqmK4TxBQo5PnTBFwO1X4Y4xhSuO5VbmF37IPeBivR4ZbZiJSPMI/JnvQfY32G2PSlUlrfUZxenQp+iNxh78u7aUu2RdbkhV0rgDUdhlj99bOnkhWKAhmQe8wqxVivZZtLAkEbGrBOBWYbUIotRbWT4sDnJ33Ocbmpt1bxzKY5FWRW2Ktgg/MUOSx4gUXgwlXLEPeZ92wLddtbYBJkGQM4UkKNxvtSvZ3U0Itba4eSRZnikt5tTZIYq0kUpB3IBbGea07pw6CKN10qqN8ee/bHaJOTttuazDw+Hq41VEMcZDRgbhSvIr4Y3xihTSB02xetYTLxG+iZ5NHUxYAkYaS+rJTfsnYHI8KjdEp5Ljq4JWfXYs6zHUw1uCVj1HPbBXLkHO4FNcXDoUkaZUVZHGGfvI8z3jatkFvGNbIFBkOWI+kQAuSRzOAB6UOppzwCp688id0X1tLKW6wpHdzKJDO2AFIVI9BOCp1YGfKquK/lF4VEkqZ4i0YkaQlNCpqMRUsfiz2duffTvbcCs1fsRRB1bWccw31iPreZ3r0OA2hDr1UREh1OMA6mB+I/az386fNjd6CZUrJXF3iF08N8Hl1SW800ccUkchHUyL2TG6ZwVZg2T9r5Vv4DbddccRjd5NKzoqjrG7KhVfC79kE5zjxq+XhdsJOs0JrB1Z+0Bp1eGrG2rn517tuHQQlnRURpN2Ybaj4nxNK5q1hlB3uLnRCz643LO8rGK7njXMr40Y0hSNXIA5HeCBvXjovbSmeS3kd2WylJDmRi0nXAPGH33CoTkHYnT4btFjwyGDV1SLHrOW07aj4nxPnWbbhUUbvIiKryfGw5t+l40Ope/OdQVO1uc6EyiiiolwqPxC8EMUkjAkRqzkDmQoLHHntUisNQDEa749cXNvJH2I2leKBWTJAM4zIqnV2iiHdx352GKamgSGB+SAISxRcfCuMgbnIUDHM7CoS2oe8wxOiAB40wAqsylCdhk7E8zzY1eCqza0SIwT1uc04eJoYrq3hEU0sVpqguYeboxOkPjI63YsD38++t9x1Rt+GtaafeOtixp+PTj8t1n0sc9Wrv5710KOBV+FQud9hj+FYWBQSQoBPMgbn5+NNm9bGZPcSbZ4YrniqyaEL6GAbA1qY/og/H2s8s7nxrT0z4ZFFw6IsiLJm2QlgMgKy5UZ5AZbIHiafWgUkEgEjkSNx8vCstEDzAPzFYquqfNDcrRrmokdM7KKI2IiWJNV4rDIGnLAknG22cZx5Vu6M/wC1L/X1Zk0Q50DHcc8yT4Z9KcGhU8wDjltQIlBzgZ8cVmZ+nDze4Zf6sQqcXI/pSEXGPd+pPU6vg67VvnO2vRjTnzxW6+uoBA0NtpzPKYsIwXLMA0pQ8shNW421bc6ZZIgwwwBHgRkVgQKMdkbctuXy8KzHt2NwPXuc599DcDu4JCvWWivCwJB+A/kz92kA+KmiweRP6REOIrloEaGKM9lwI9pYthqcnIOBsQM5ro3u6/VH3VkRLtsNuW3L5eFPmrXTmn+CZT012Oe3PVG34a1pp9462IDT8enB67rcdrHPXq7+e9TuDcQt4OIcTZ3jQaot8gH+rGcd5OrmB3+dOawKCSFAJ5kDc/Pxo93T6q/cKx1E01ze5uU00+bWEvh/Ve/8W+D+rjzy/szqz64zn1qrs7U262cWkTWdxJC8LbN1MmpXZMn6DAMR4HIrpPULv2Rvz28ayIwBjAwKM3txIMrnkQekfFSt1Hdqcw2kywOwcacSjTJtzyC0e/doPhT8jAgEHIPIjvrz1C/VHjyr2BjlSSkmkrbDxi4tu+5miiikKH//2Q=="/>
          <p:cNvSpPr>
            <a:spLocks noChangeAspect="1" noChangeArrowheads="1"/>
          </p:cNvSpPr>
          <p:nvPr/>
        </p:nvSpPr>
        <p:spPr bwMode="auto">
          <a:xfrm>
            <a:off x="1892301" y="-125413"/>
            <a:ext cx="1611313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en-US" dirty="0">
              <a:latin typeface="Calibri" pitchFamily="34" charset="0"/>
            </a:endParaRPr>
          </a:p>
        </p:txBody>
      </p:sp>
      <p:cxnSp>
        <p:nvCxnSpPr>
          <p:cNvPr id="5128" name="Straight Connector 11"/>
          <p:cNvCxnSpPr>
            <a:cxnSpLocks noChangeShapeType="1"/>
          </p:cNvCxnSpPr>
          <p:nvPr/>
        </p:nvCxnSpPr>
        <p:spPr bwMode="auto">
          <a:xfrm>
            <a:off x="531628" y="870064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Date Placeholder 3"/>
          <p:cNvSpPr txBox="1">
            <a:spLocks noGrp="1"/>
          </p:cNvSpPr>
          <p:nvPr/>
        </p:nvSpPr>
        <p:spPr bwMode="auto">
          <a:xfrm>
            <a:off x="1905000" y="632460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000" dirty="0">
                <a:solidFill>
                  <a:schemeClr val="tx2"/>
                </a:solidFill>
                <a:latin typeface="Calibri" pitchFamily="34" charset="0"/>
              </a:rPr>
              <a:t>11-15-2018</a:t>
            </a:r>
          </a:p>
        </p:txBody>
      </p:sp>
      <p:sp>
        <p:nvSpPr>
          <p:cNvPr id="7" name="Rectangle 6"/>
          <p:cNvSpPr/>
          <p:nvPr/>
        </p:nvSpPr>
        <p:spPr>
          <a:xfrm rot="20872084">
            <a:off x="5652654" y="3131127"/>
            <a:ext cx="868219" cy="759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909765" y="4165179"/>
            <a:ext cx="1981200" cy="784572"/>
          </a:xfrm>
          <a:prstGeom prst="wedgeRectCallout">
            <a:avLst>
              <a:gd name="adj1" fmla="val 97681"/>
              <a:gd name="adj2" fmla="val 30048"/>
            </a:avLst>
          </a:prstGeom>
          <a:solidFill>
            <a:srgbClr val="3975B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Banner 9 Admin Pages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9342E9-4E3E-4114-9246-CAC5772E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32" y="168274"/>
            <a:ext cx="10186005" cy="725021"/>
          </a:xfrm>
        </p:spPr>
        <p:txBody>
          <a:bodyPr>
            <a:normAutofit/>
          </a:bodyPr>
          <a:lstStyle/>
          <a:p>
            <a:r>
              <a:rPr lang="en-US" sz="3600" dirty="0"/>
              <a:t>Access Banner: Step 3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986BEB3-2AD1-4DB3-8B75-48E3117B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635" y="1029858"/>
            <a:ext cx="9986906" cy="47982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7" name="Rectangular Callout 6"/>
          <p:cNvSpPr/>
          <p:nvPr/>
        </p:nvSpPr>
        <p:spPr>
          <a:xfrm>
            <a:off x="1770610" y="1632991"/>
            <a:ext cx="2028306" cy="357448"/>
          </a:xfrm>
          <a:prstGeom prst="wedgeRectCallout">
            <a:avLst>
              <a:gd name="adj1" fmla="val -91240"/>
              <a:gd name="adj2" fmla="val -84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Menu Toggle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2078954" y="2885575"/>
            <a:ext cx="2244437" cy="1346661"/>
          </a:xfrm>
          <a:prstGeom prst="wedgeRectCallout">
            <a:avLst>
              <a:gd name="adj1" fmla="val -102437"/>
              <a:gd name="adj2" fmla="val -118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Applications:</a:t>
            </a:r>
          </a:p>
          <a:p>
            <a:pPr algn="ctr"/>
            <a:r>
              <a:rPr lang="en-US" dirty="0"/>
              <a:t>Banner</a:t>
            </a:r>
          </a:p>
          <a:p>
            <a:pPr algn="ctr"/>
            <a:r>
              <a:rPr lang="en-US" dirty="0"/>
              <a:t>My Banner</a:t>
            </a:r>
          </a:p>
          <a:p>
            <a:pPr algn="ctr"/>
            <a:r>
              <a:rPr lang="en-US" dirty="0"/>
              <a:t>Banner Self Service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39C6C4-AF7A-4DD0-835B-6A565557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96" y="271578"/>
            <a:ext cx="10747169" cy="565010"/>
          </a:xfrm>
        </p:spPr>
        <p:txBody>
          <a:bodyPr>
            <a:noAutofit/>
          </a:bodyPr>
          <a:lstStyle/>
          <a:p>
            <a:r>
              <a:rPr lang="en-US" sz="3600" dirty="0"/>
              <a:t>Banner Main Screen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C37BC962-FC31-4F13-B325-E532D76B3D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635" y="865123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8F5198B-B93D-42C4-A4DD-0A9E0838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515" y="963002"/>
            <a:ext cx="9674024" cy="4703171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880819" y="2955852"/>
            <a:ext cx="2912308" cy="2052083"/>
          </a:xfrm>
          <a:prstGeom prst="wedgeRectCallout">
            <a:avLst>
              <a:gd name="adj1" fmla="val -69787"/>
              <a:gd name="adj2" fmla="val -89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abbreviation into the “Search” bar and</a:t>
            </a:r>
          </a:p>
          <a:p>
            <a:pPr algn="ctr"/>
            <a:r>
              <a:rPr lang="en-US" dirty="0"/>
              <a:t> hit Enter on keyboard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(FGIBAVL)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(BAVL)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B6189B0-A935-4197-B80C-783C5F43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22" y="181958"/>
            <a:ext cx="10747169" cy="565010"/>
          </a:xfrm>
        </p:spPr>
        <p:txBody>
          <a:bodyPr>
            <a:noAutofit/>
          </a:bodyPr>
          <a:lstStyle/>
          <a:p>
            <a:r>
              <a:rPr lang="en-US" sz="3600" dirty="0"/>
              <a:t>FGIBAVL: Available Budget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527B80D4-2A06-46C4-BDE4-5739F97826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2720" y="74696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32C8F81-3477-40E1-82C4-66295F42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9A6FEA-76EB-4497-950E-C11A5C674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66" y="1502230"/>
            <a:ext cx="8479971" cy="3490654"/>
          </a:xfrm>
        </p:spPr>
        <p:txBody>
          <a:bodyPr>
            <a:normAutofit lnSpcReduction="10000"/>
          </a:bodyPr>
          <a:lstStyle/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The Budget Office</a:t>
            </a:r>
          </a:p>
          <a:p>
            <a:r>
              <a:rPr lang="en-US" dirty="0">
                <a:latin typeface="Garamond" panose="02020404030301010803" pitchFamily="18" charset="0"/>
              </a:rPr>
              <a:t>Position Numbers &amp; Funding </a:t>
            </a:r>
          </a:p>
          <a:p>
            <a:r>
              <a:rPr lang="en-US" dirty="0">
                <a:latin typeface="Garamond" panose="02020404030301010803" pitchFamily="18" charset="0"/>
              </a:rPr>
              <a:t>Using Banner to Check Budgets/Actuals</a:t>
            </a:r>
          </a:p>
          <a:p>
            <a:r>
              <a:rPr lang="en-US" dirty="0">
                <a:latin typeface="Garamond" panose="02020404030301010803" pitchFamily="18" charset="0"/>
              </a:rPr>
              <a:t>Transferring Budgeted Funds</a:t>
            </a:r>
          </a:p>
          <a:p>
            <a:r>
              <a:rPr lang="en-US" dirty="0">
                <a:latin typeface="Garamond" panose="02020404030301010803" pitchFamily="18" charset="0"/>
              </a:rPr>
              <a:t>The Basics of Fringe Rates</a:t>
            </a:r>
          </a:p>
          <a:p>
            <a:r>
              <a:rPr lang="en-US" dirty="0">
                <a:latin typeface="Garamond" panose="02020404030301010803" pitchFamily="18" charset="0"/>
              </a:rPr>
              <a:t>Budget Office Website on Citadel.edu</a:t>
            </a:r>
          </a:p>
          <a:p>
            <a:endParaRPr lang="en-US" dirty="0">
              <a:solidFill>
                <a:srgbClr val="1F3A6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986C77-C99B-4D3D-9260-BE040A6E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3975B7"/>
                </a:solidFill>
                <a:latin typeface="Garamond" panose="02020404030301010803" pitchFamily="18" charset="0"/>
              </a:rPr>
              <a:t>Topics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93F26-D905-439A-9FD6-C3E54A5A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04" y="680627"/>
            <a:ext cx="8487941" cy="508551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19439" y="2983375"/>
            <a:ext cx="2285839" cy="1737939"/>
          </a:xfrm>
          <a:prstGeom prst="wedgeRectCallout">
            <a:avLst>
              <a:gd name="adj1" fmla="val -24894"/>
              <a:gd name="adj2" fmla="val -136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sz="1200" dirty="0">
                <a:solidFill>
                  <a:prstClr val="white"/>
                </a:solidFill>
              </a:rPr>
              <a:t>Enter a 6-digit Index 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sz="1200" dirty="0">
                <a:solidFill>
                  <a:prstClr val="white"/>
                </a:solidFill>
              </a:rPr>
              <a:t>The fund, organization, and program codes will populate, and……You can also use the ellipsis as a search.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665912" y="2959330"/>
            <a:ext cx="2419003" cy="1404851"/>
          </a:xfrm>
          <a:prstGeom prst="wedgeRectCallout">
            <a:avLst>
              <a:gd name="adj1" fmla="val -119969"/>
              <a:gd name="adj2" fmla="val -133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2) Enter a 4-digit account pool you want to view. (</a:t>
            </a:r>
            <a:r>
              <a:rPr lang="en-US" sz="1200" u="sng" dirty="0"/>
              <a:t>Important note</a:t>
            </a:r>
            <a:r>
              <a:rPr lang="en-US" sz="1200" dirty="0"/>
              <a:t>:  the pool you enter will appear plus all pools above. Ex: If 6100 is entered, all pools 6100 and above will appear)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460674" y="1690648"/>
            <a:ext cx="1343084" cy="258660"/>
          </a:xfrm>
          <a:prstGeom prst="wedgeRectCallout">
            <a:avLst>
              <a:gd name="adj1" fmla="val 32179"/>
              <a:gd name="adj2" fmla="val -154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4) Select “GO”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DBFE0CC-305D-4721-8A1A-B58DB47C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20" y="115617"/>
            <a:ext cx="10747169" cy="565010"/>
          </a:xfrm>
        </p:spPr>
        <p:txBody>
          <a:bodyPr>
            <a:noAutofit/>
          </a:bodyPr>
          <a:lstStyle/>
          <a:p>
            <a:r>
              <a:rPr lang="en-US" sz="3600" dirty="0"/>
              <a:t>FGIBAVL: Available Budget</a:t>
            </a:r>
          </a:p>
        </p:txBody>
      </p:sp>
      <p:sp>
        <p:nvSpPr>
          <p:cNvPr id="11" name="Rectangular Callout 6">
            <a:extLst>
              <a:ext uri="{FF2B5EF4-FFF2-40B4-BE49-F238E27FC236}">
                <a16:creationId xmlns:a16="http://schemas.microsoft.com/office/drawing/2014/main" id="{6F91C94C-C61E-4D91-89A9-52D1CB4DD4F6}"/>
              </a:ext>
            </a:extLst>
          </p:cNvPr>
          <p:cNvSpPr/>
          <p:nvPr/>
        </p:nvSpPr>
        <p:spPr>
          <a:xfrm>
            <a:off x="5860342" y="2085277"/>
            <a:ext cx="1706657" cy="565010"/>
          </a:xfrm>
          <a:prstGeom prst="wedgeRectCallout">
            <a:avLst>
              <a:gd name="adj1" fmla="val -82287"/>
              <a:gd name="adj2" fmla="val -190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3) Enter fiscal year</a:t>
            </a: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FF87152B-1A5D-4366-919E-7BE4CBB222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804" y="680627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BE869CD-E1E5-4F94-A6FA-5112DE27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A49A81-CA2B-402E-BCE0-9B9D19108F72}"/>
              </a:ext>
            </a:extLst>
          </p:cNvPr>
          <p:cNvSpPr txBox="1"/>
          <p:nvPr/>
        </p:nvSpPr>
        <p:spPr>
          <a:xfrm>
            <a:off x="9357839" y="3403520"/>
            <a:ext cx="2375357" cy="1200329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75B7"/>
                </a:solidFill>
              </a:rPr>
              <a:t>Don’t forget to enter the Account Pool when using BAVL</a:t>
            </a:r>
          </a:p>
        </p:txBody>
      </p:sp>
    </p:spTree>
    <p:extLst>
      <p:ext uri="{BB962C8B-B14F-4D97-AF65-F5344CB8AC3E}">
        <p14:creationId xmlns:p14="http://schemas.microsoft.com/office/powerpoint/2010/main" val="3962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81" y="771344"/>
            <a:ext cx="8411515" cy="488168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pic>
      <p:sp>
        <p:nvSpPr>
          <p:cNvPr id="6" name="Rectangle 5"/>
          <p:cNvSpPr/>
          <p:nvPr/>
        </p:nvSpPr>
        <p:spPr>
          <a:xfrm>
            <a:off x="3125103" y="2849126"/>
            <a:ext cx="3913650" cy="2233237"/>
          </a:xfrm>
          <a:prstGeom prst="rect">
            <a:avLst/>
          </a:prstGeom>
          <a:solidFill>
            <a:srgbClr val="3975B7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>
                <a:solidFill>
                  <a:prstClr val="white"/>
                </a:solidFill>
              </a:rPr>
              <a:t>FGIBAVL</a:t>
            </a:r>
            <a:r>
              <a:rPr lang="en-US" sz="1600" dirty="0">
                <a:solidFill>
                  <a:prstClr val="white"/>
                </a:solidFill>
              </a:rPr>
              <a:t>:</a:t>
            </a:r>
          </a:p>
          <a:p>
            <a:pPr lvl="0"/>
            <a:r>
              <a:rPr lang="en-US" sz="1600" dirty="0">
                <a:solidFill>
                  <a:prstClr val="white"/>
                </a:solidFill>
              </a:rPr>
              <a:t>1) Shows expense only, NOT revenue</a:t>
            </a:r>
          </a:p>
          <a:p>
            <a:pPr lvl="0"/>
            <a:r>
              <a:rPr lang="en-US" sz="1600" dirty="0">
                <a:solidFill>
                  <a:prstClr val="white"/>
                </a:solidFill>
              </a:rPr>
              <a:t>2) Summarizes by account pools</a:t>
            </a:r>
          </a:p>
          <a:p>
            <a:pPr lvl="0"/>
            <a:r>
              <a:rPr lang="en-US" sz="1600" dirty="0">
                <a:solidFill>
                  <a:prstClr val="white"/>
                </a:solidFill>
              </a:rPr>
              <a:t>3) Shows total available balance</a:t>
            </a:r>
            <a:endParaRPr lang="en-US" sz="1600" u="sng" dirty="0">
              <a:solidFill>
                <a:prstClr val="white"/>
              </a:solidFill>
            </a:endParaRPr>
          </a:p>
          <a:p>
            <a:pPr lvl="0"/>
            <a:r>
              <a:rPr lang="en-US" sz="1600" dirty="0">
                <a:solidFill>
                  <a:prstClr val="white"/>
                </a:solidFill>
              </a:rPr>
              <a:t>4) Identifies where surpluses &amp; deficits are developing by pool</a:t>
            </a:r>
          </a:p>
          <a:p>
            <a:pPr lvl="0"/>
            <a:r>
              <a:rPr lang="en-US" sz="1600" dirty="0">
                <a:solidFill>
                  <a:prstClr val="white"/>
                </a:solidFill>
              </a:rPr>
              <a:t>5) Recommend ONLY USE FOR “11” INDEXES (E&amp;G)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8FAA4DA-6CE4-4AD7-9607-66F0C7D1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20" y="115617"/>
            <a:ext cx="10747169" cy="565010"/>
          </a:xfrm>
        </p:spPr>
        <p:txBody>
          <a:bodyPr>
            <a:noAutofit/>
          </a:bodyPr>
          <a:lstStyle/>
          <a:p>
            <a:r>
              <a:rPr lang="en-US" sz="3600" dirty="0"/>
              <a:t>FGIBAVL: Available Budget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CEC1418D-FDC2-4972-B3E3-6BF3E35F97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9" y="665019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1D968A0-3FCC-411E-876E-EEF050A3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5" y="972454"/>
            <a:ext cx="6974959" cy="451841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960782" y="3046361"/>
            <a:ext cx="3278912" cy="1780813"/>
          </a:xfrm>
          <a:prstGeom prst="wedgeRectCallout">
            <a:avLst>
              <a:gd name="adj1" fmla="val -85104"/>
              <a:gd name="adj2" fmla="val -104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abbreviation into the “Search” bar and</a:t>
            </a:r>
          </a:p>
          <a:p>
            <a:pPr algn="ctr"/>
            <a:r>
              <a:rPr lang="en-US" dirty="0"/>
              <a:t>hit Enter on keyboard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(FGIBDST)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(BDST)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A9354A6-D952-492F-A88E-3BD22C862E08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FGIBDST: Budget Distributed (Budget Status)</a:t>
            </a: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C2D493D3-2BEF-4D23-9FD1-49B2FDE568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C69FF6E-C794-48B2-8207-48E15A82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10" y="866492"/>
            <a:ext cx="9088569" cy="490953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410884" y="3493829"/>
            <a:ext cx="3689337" cy="1380011"/>
          </a:xfrm>
          <a:prstGeom prst="wedgeRectCallout">
            <a:avLst>
              <a:gd name="adj1" fmla="val -37376"/>
              <a:gd name="adj2" fmla="val -188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prstClr val="white"/>
                </a:solidFill>
              </a:rPr>
              <a:t>Enter a 6-digit Index.</a:t>
            </a:r>
          </a:p>
          <a:p>
            <a:pPr lvl="0"/>
            <a:r>
              <a:rPr lang="en-US" sz="1400" dirty="0">
                <a:solidFill>
                  <a:prstClr val="white"/>
                </a:solidFill>
              </a:rPr>
              <a:t>You DO NOT need to enter the Pool (e.g., 6100)</a:t>
            </a:r>
          </a:p>
          <a:p>
            <a:r>
              <a:rPr lang="en-US" sz="1400" dirty="0">
                <a:solidFill>
                  <a:prstClr val="white"/>
                </a:solidFill>
              </a:rPr>
              <a:t>You can also use the ellipsis to search for an index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643115" y="3094509"/>
            <a:ext cx="1596991" cy="374242"/>
          </a:xfrm>
          <a:prstGeom prst="wedgeRectCallout">
            <a:avLst>
              <a:gd name="adj1" fmla="val 31618"/>
              <a:gd name="adj2" fmla="val -478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2E16AC1-E952-4731-A90F-189407B9F9E5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FGIBDST: Budget Distributed (Budget Status)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0E73C705-1CC5-4B58-B5D5-C3ECF203B9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ular Callout 6">
            <a:extLst>
              <a:ext uri="{FF2B5EF4-FFF2-40B4-BE49-F238E27FC236}">
                <a16:creationId xmlns:a16="http://schemas.microsoft.com/office/drawing/2014/main" id="{674DA4E9-7A1A-4120-86D8-A6B7D174742B}"/>
              </a:ext>
            </a:extLst>
          </p:cNvPr>
          <p:cNvSpPr/>
          <p:nvPr/>
        </p:nvSpPr>
        <p:spPr>
          <a:xfrm>
            <a:off x="5860342" y="2085277"/>
            <a:ext cx="1596991" cy="455903"/>
          </a:xfrm>
          <a:prstGeom prst="wedgeRectCallout">
            <a:avLst>
              <a:gd name="adj1" fmla="val -72300"/>
              <a:gd name="adj2" fmla="val -183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Enter a fiscal year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0F187EB-D0EC-4584-B5B9-3EC5CC8B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3" y="920197"/>
            <a:ext cx="8906589" cy="4804579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2585322" y="3033179"/>
            <a:ext cx="4230148" cy="2283099"/>
          </a:xfrm>
          <a:prstGeom prst="wedgeRectCallout">
            <a:avLst>
              <a:gd name="adj1" fmla="val -19607"/>
              <a:gd name="adj2" fmla="val 48885"/>
            </a:avLst>
          </a:prstGeom>
          <a:solidFill>
            <a:srgbClr val="3975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>
                <a:solidFill>
                  <a:prstClr val="white"/>
                </a:solidFill>
              </a:rPr>
              <a:t>FGIBDST:</a:t>
            </a:r>
          </a:p>
          <a:p>
            <a:pPr marL="228600" lvl="0" indent="-228600">
              <a:buFontTx/>
              <a:buAutoNum type="arabicParenR"/>
            </a:pPr>
            <a:r>
              <a:rPr lang="en-US" sz="1600" dirty="0">
                <a:solidFill>
                  <a:prstClr val="white"/>
                </a:solidFill>
              </a:rPr>
              <a:t>Shows detail by account and pool </a:t>
            </a:r>
          </a:p>
          <a:p>
            <a:pPr marL="228600" lvl="0" indent="-228600">
              <a:buFontTx/>
              <a:buAutoNum type="arabicParenR"/>
            </a:pPr>
            <a:r>
              <a:rPr lang="en-US" sz="1600" dirty="0">
                <a:solidFill>
                  <a:prstClr val="white"/>
                </a:solidFill>
              </a:rPr>
              <a:t>Shows revenue and expense</a:t>
            </a:r>
          </a:p>
          <a:p>
            <a:pPr marL="228600" lvl="0" indent="-228600">
              <a:buFontTx/>
              <a:buAutoNum type="arabicParenR"/>
            </a:pPr>
            <a:r>
              <a:rPr lang="en-US" sz="1600" dirty="0">
                <a:solidFill>
                  <a:prstClr val="white"/>
                </a:solidFill>
              </a:rPr>
              <a:t>Individual balances are shown</a:t>
            </a:r>
            <a:endParaRPr lang="en-US" sz="1600" u="sng" dirty="0">
              <a:solidFill>
                <a:prstClr val="white"/>
              </a:solidFill>
            </a:endParaRPr>
          </a:p>
          <a:p>
            <a:pPr marL="228600" lvl="0" indent="-228600">
              <a:buFontTx/>
              <a:buAutoNum type="arabicParenR"/>
            </a:pPr>
            <a:r>
              <a:rPr lang="en-US" sz="1600" u="sng" dirty="0">
                <a:solidFill>
                  <a:prstClr val="white"/>
                </a:solidFill>
              </a:rPr>
              <a:t>Does not</a:t>
            </a:r>
            <a:r>
              <a:rPr lang="en-US" sz="1600" dirty="0">
                <a:solidFill>
                  <a:prstClr val="white"/>
                </a:solidFill>
              </a:rPr>
              <a:t> show total available balance</a:t>
            </a:r>
          </a:p>
          <a:p>
            <a:pPr marL="228600" lvl="0" indent="-228600">
              <a:buFontTx/>
              <a:buAutoNum type="arabicParenR"/>
            </a:pPr>
            <a:r>
              <a:rPr lang="en-US" sz="1600" dirty="0">
                <a:solidFill>
                  <a:prstClr val="white"/>
                </a:solidFill>
              </a:rPr>
              <a:t>Exportable to Excel</a:t>
            </a:r>
          </a:p>
          <a:p>
            <a:pPr marL="228600" lvl="0" indent="-228600">
              <a:buFontTx/>
              <a:buAutoNum type="arabicParenR"/>
            </a:pPr>
            <a:r>
              <a:rPr lang="en-US" sz="1600" dirty="0">
                <a:solidFill>
                  <a:prstClr val="white"/>
                </a:solidFill>
              </a:rPr>
              <a:t>Positives are surpluses, negatives are deficits relative to the budget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0F7019E-EFF5-4052-9A8E-F048282423E5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FGIBDST: Budget Distributed (Budget Status)</a:t>
            </a:r>
          </a:p>
        </p:txBody>
      </p: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27F503B5-0271-4947-921B-D52C83C2BC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E91FBDE-F17C-4656-8203-F5FE8348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17" y="1019403"/>
            <a:ext cx="10090386" cy="4770533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850001" y="3623121"/>
            <a:ext cx="3075708" cy="1662546"/>
          </a:xfrm>
          <a:prstGeom prst="wedgeRectCallout">
            <a:avLst>
              <a:gd name="adj1" fmla="val -23422"/>
              <a:gd name="adj2" fmla="val -47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1) Place cursor in the field  </a:t>
            </a:r>
          </a:p>
          <a:p>
            <a:r>
              <a:rPr lang="en-US" sz="1600" dirty="0"/>
              <a:t>     you would like to drill-  </a:t>
            </a:r>
          </a:p>
          <a:p>
            <a:r>
              <a:rPr lang="en-US" sz="1600" dirty="0"/>
              <a:t>     down into.</a:t>
            </a:r>
          </a:p>
          <a:p>
            <a:r>
              <a:rPr lang="en-US" sz="1600" dirty="0"/>
              <a:t>2) Select “RELATED”</a:t>
            </a:r>
          </a:p>
          <a:p>
            <a:r>
              <a:rPr lang="en-US" sz="1600" dirty="0"/>
              <a:t>3) Select “Transaction Detail       </a:t>
            </a:r>
          </a:p>
          <a:p>
            <a:r>
              <a:rPr lang="en-US" sz="1600" dirty="0"/>
              <a:t>      information”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30" y="2575043"/>
            <a:ext cx="274344" cy="45114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533314" y="1225806"/>
            <a:ext cx="665018" cy="40732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925709" y="1992444"/>
            <a:ext cx="1654233" cy="40732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5850000" y="3614808"/>
            <a:ext cx="3075709" cy="1679171"/>
          </a:xfrm>
          <a:prstGeom prst="wedgeRectCallout">
            <a:avLst>
              <a:gd name="adj1" fmla="val 71342"/>
              <a:gd name="adj2" fmla="val -17152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F36C2472-BB25-47A3-9834-D6132D588AA8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FGIBDST: Budget Drill Down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7008460-E527-421D-8249-0B587CE757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6F31D88D-4F6A-4DD1-A277-8700429E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1288A-180F-454E-9852-8398586D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99D1A65-10EA-448D-B36A-2F2D86F10C39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FGIBDST: Budget Drill Down</a:t>
            </a:r>
          </a:p>
        </p:txBody>
      </p: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A3B65598-59B6-44F1-A8E4-74EE11A8FF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14A4D0-326E-4194-AAED-984E12D15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95" y="1037781"/>
            <a:ext cx="9402586" cy="4782437"/>
          </a:xfrm>
          <a:prstGeom prst="rect">
            <a:avLst/>
          </a:prstGeom>
        </p:spPr>
      </p:pic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FDC72380-DF2F-4ED3-9B06-1C0BF88414D4}"/>
              </a:ext>
            </a:extLst>
          </p:cNvPr>
          <p:cNvSpPr/>
          <p:nvPr/>
        </p:nvSpPr>
        <p:spPr>
          <a:xfrm>
            <a:off x="2065018" y="2597725"/>
            <a:ext cx="5846947" cy="2426661"/>
          </a:xfrm>
          <a:prstGeom prst="wedgeRectCallout">
            <a:avLst>
              <a:gd name="adj1" fmla="val -23422"/>
              <a:gd name="adj2" fmla="val -47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US" sz="1600" dirty="0"/>
              <a:t>You will be brought to a screen that shows each transaction to hit that account and a brief description</a:t>
            </a:r>
          </a:p>
          <a:p>
            <a:pPr marL="342900" indent="-342900">
              <a:buAutoNum type="arabicParenR"/>
            </a:pPr>
            <a:r>
              <a:rPr lang="en-US" sz="1600" dirty="0"/>
              <a:t>The first letter of the Document number gives you an idea about where the charge came from. “S” means a P Card, “I” is an invoice through procurement, “UP” is a direct upload to the system  </a:t>
            </a:r>
          </a:p>
        </p:txBody>
      </p:sp>
    </p:spTree>
    <p:extLst>
      <p:ext uri="{BB962C8B-B14F-4D97-AF65-F5344CB8AC3E}">
        <p14:creationId xmlns:p14="http://schemas.microsoft.com/office/powerpoint/2010/main" val="23438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42" y="940920"/>
            <a:ext cx="9047197" cy="469430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741196" y="3402419"/>
            <a:ext cx="2211185" cy="947650"/>
          </a:xfrm>
          <a:prstGeom prst="wedgeRectCallout">
            <a:avLst>
              <a:gd name="adj1" fmla="val 114794"/>
              <a:gd name="adj2" fmla="val -278377"/>
            </a:avLst>
          </a:prstGeom>
          <a:solidFill>
            <a:srgbClr val="3975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US" dirty="0"/>
              <a:t>Select “TOOLS”</a:t>
            </a:r>
          </a:p>
          <a:p>
            <a:pPr marL="342900" indent="-342900">
              <a:buAutoNum type="arabicParenR"/>
            </a:pPr>
            <a:r>
              <a:rPr lang="en-US" dirty="0"/>
              <a:t>Select “Export”</a:t>
            </a:r>
          </a:p>
        </p:txBody>
      </p:sp>
      <p:sp>
        <p:nvSpPr>
          <p:cNvPr id="2" name="Oval 1"/>
          <p:cNvSpPr/>
          <p:nvPr/>
        </p:nvSpPr>
        <p:spPr>
          <a:xfrm>
            <a:off x="8202610" y="1718590"/>
            <a:ext cx="386861" cy="15826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BFEADE8-E291-44D5-9DC9-56267297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A9574F5-DF44-4B17-B261-AB4E9F99F784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Export A Report to Excel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43C6EC13-4763-48F1-974B-2C23E0CBF8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33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5" y="858838"/>
            <a:ext cx="8682196" cy="4712287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449476" y="3105336"/>
            <a:ext cx="2842952" cy="1213658"/>
          </a:xfrm>
          <a:prstGeom prst="wedgeRectCallout">
            <a:avLst>
              <a:gd name="adj1" fmla="val -31924"/>
              <a:gd name="adj2" fmla="val 135692"/>
            </a:avLst>
          </a:prstGeom>
          <a:solidFill>
            <a:srgbClr val="3975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pop-up menu will appear at the bottom Select “Open”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EE6D14-1E23-4E4E-BC81-C7E9A822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9E8EC97-AF3F-4FF6-B4DF-04AFB029B96B}"/>
              </a:ext>
            </a:extLst>
          </p:cNvPr>
          <p:cNvSpPr txBox="1">
            <a:spLocks/>
          </p:cNvSpPr>
          <p:nvPr/>
        </p:nvSpPr>
        <p:spPr>
          <a:xfrm>
            <a:off x="327561" y="293828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Export A Report to Excel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D3993128-5333-4683-9B38-4F064BF343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176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97" y="1033230"/>
            <a:ext cx="8206209" cy="448897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638502" y="2951018"/>
            <a:ext cx="2601883" cy="1567819"/>
          </a:xfrm>
          <a:prstGeom prst="wedgeRectCallout">
            <a:avLst>
              <a:gd name="adj1" fmla="val -115126"/>
              <a:gd name="adj2" fmla="val -46045"/>
            </a:avLst>
          </a:prstGeom>
          <a:solidFill>
            <a:srgbClr val="3975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Excel will open a spreadsheet with the data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974552-9D22-4E8C-B8AB-BD407E60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E34A4DF-2F9F-42F4-9339-CD29C51D4668}"/>
              </a:ext>
            </a:extLst>
          </p:cNvPr>
          <p:cNvSpPr txBox="1">
            <a:spLocks/>
          </p:cNvSpPr>
          <p:nvPr/>
        </p:nvSpPr>
        <p:spPr>
          <a:xfrm>
            <a:off x="327561" y="293828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Export A Report to Excel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D6D8201-51EB-45C0-80D0-11304B7037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EF3EFF-CBB0-4230-83A4-6D2A3FDD2584}"/>
              </a:ext>
            </a:extLst>
          </p:cNvPr>
          <p:cNvSpPr txBox="1"/>
          <p:nvPr/>
        </p:nvSpPr>
        <p:spPr>
          <a:xfrm>
            <a:off x="9241876" y="1582340"/>
            <a:ext cx="2180810" cy="341632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75B7"/>
                </a:solidFill>
              </a:rPr>
              <a:t>Tip: if you are working on an analysis, be sure to immediately “save as” an Excel-type file to avoid any loss to your work</a:t>
            </a:r>
          </a:p>
          <a:p>
            <a:endParaRPr lang="en-US" dirty="0">
              <a:solidFill>
                <a:srgbClr val="3975B7"/>
              </a:solidFill>
            </a:endParaRPr>
          </a:p>
          <a:p>
            <a:r>
              <a:rPr lang="en-US" dirty="0">
                <a:solidFill>
                  <a:srgbClr val="3975B7"/>
                </a:solidFill>
              </a:rPr>
              <a:t>You don’t want to work with a CSV file</a:t>
            </a:r>
          </a:p>
        </p:txBody>
      </p:sp>
    </p:spTree>
    <p:extLst>
      <p:ext uri="{BB962C8B-B14F-4D97-AF65-F5344CB8AC3E}">
        <p14:creationId xmlns:p14="http://schemas.microsoft.com/office/powerpoint/2010/main" val="33339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0C64-19FA-401F-8298-846FD1F48B02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133600" y="6172200"/>
            <a:ext cx="7924800" cy="0"/>
          </a:xfrm>
          <a:prstGeom prst="line">
            <a:avLst/>
          </a:prstGeom>
          <a:noFill/>
          <a:ln w="3175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6AC4645-85AB-4E2F-84C1-9851084F4E5C}"/>
              </a:ext>
            </a:extLst>
          </p:cNvPr>
          <p:cNvSpPr txBox="1">
            <a:spLocks/>
          </p:cNvSpPr>
          <p:nvPr/>
        </p:nvSpPr>
        <p:spPr>
          <a:xfrm>
            <a:off x="467234" y="263036"/>
            <a:ext cx="10747169" cy="692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Where Does The Budget Office Fit In?</a:t>
            </a: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90989908-7DD3-4169-BDFB-E66DEFDB1F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65" y="997495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FE301EF-2B1D-43AF-BB41-015138CC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1" y="2261146"/>
            <a:ext cx="11909497" cy="3176716"/>
          </a:xfrm>
          <a:prstGeom prst="rect">
            <a:avLst/>
          </a:prstGeom>
        </p:spPr>
      </p:pic>
      <p:sp>
        <p:nvSpPr>
          <p:cNvPr id="16" name="Rectangular Callout 7">
            <a:extLst>
              <a:ext uri="{FF2B5EF4-FFF2-40B4-BE49-F238E27FC236}">
                <a16:creationId xmlns:a16="http://schemas.microsoft.com/office/drawing/2014/main" id="{B9B663BF-206F-4CAC-81FE-5D07A38C47DE}"/>
              </a:ext>
            </a:extLst>
          </p:cNvPr>
          <p:cNvSpPr/>
          <p:nvPr/>
        </p:nvSpPr>
        <p:spPr>
          <a:xfrm>
            <a:off x="2604838" y="1250903"/>
            <a:ext cx="2239724" cy="768860"/>
          </a:xfrm>
          <a:prstGeom prst="wedgeRectCallout">
            <a:avLst>
              <a:gd name="adj1" fmla="val 52692"/>
              <a:gd name="adj2" fmla="val 187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Budget Office</a:t>
            </a:r>
          </a:p>
          <a:p>
            <a:pPr algn="ctr"/>
            <a:r>
              <a:rPr lang="en-US" dirty="0"/>
              <a:t>Adjusted Budget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Rectangular Callout 7">
            <a:extLst>
              <a:ext uri="{FF2B5EF4-FFF2-40B4-BE49-F238E27FC236}">
                <a16:creationId xmlns:a16="http://schemas.microsoft.com/office/drawing/2014/main" id="{07B12DCB-7EF0-4FF5-BD68-835CC3E18742}"/>
              </a:ext>
            </a:extLst>
          </p:cNvPr>
          <p:cNvSpPr/>
          <p:nvPr/>
        </p:nvSpPr>
        <p:spPr>
          <a:xfrm>
            <a:off x="5195020" y="1249437"/>
            <a:ext cx="2239724" cy="768860"/>
          </a:xfrm>
          <a:prstGeom prst="wedgeRectCallout">
            <a:avLst>
              <a:gd name="adj1" fmla="val 16736"/>
              <a:gd name="adj2" fmla="val 190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Financial Services</a:t>
            </a:r>
          </a:p>
          <a:p>
            <a:pPr algn="ctr"/>
            <a:r>
              <a:rPr lang="en-US" dirty="0"/>
              <a:t>YTD Activity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8" name="Rectangular Callout 7">
            <a:extLst>
              <a:ext uri="{FF2B5EF4-FFF2-40B4-BE49-F238E27FC236}">
                <a16:creationId xmlns:a16="http://schemas.microsoft.com/office/drawing/2014/main" id="{05531272-B9DF-4E43-A362-22E1EA283601}"/>
              </a:ext>
            </a:extLst>
          </p:cNvPr>
          <p:cNvSpPr/>
          <p:nvPr/>
        </p:nvSpPr>
        <p:spPr>
          <a:xfrm>
            <a:off x="7785203" y="1250903"/>
            <a:ext cx="2239724" cy="768860"/>
          </a:xfrm>
          <a:prstGeom prst="wedgeRectCallout">
            <a:avLst>
              <a:gd name="adj1" fmla="val -14727"/>
              <a:gd name="adj2" fmla="val 187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Procurement</a:t>
            </a:r>
          </a:p>
          <a:p>
            <a:pPr algn="ctr"/>
            <a:r>
              <a:rPr lang="en-US" dirty="0"/>
              <a:t>Commitments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1288A-180F-454E-9852-8398586D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99D1A65-10EA-448D-B36A-2F2D86F10C39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Fund Cash Balance</a:t>
            </a:r>
          </a:p>
        </p:txBody>
      </p: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A3B65598-59B6-44F1-A8E4-74EE11A8FF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6F7AE-1D6A-4EE0-A683-A4E567FEB8AD}"/>
              </a:ext>
            </a:extLst>
          </p:cNvPr>
          <p:cNvSpPr txBox="1">
            <a:spLocks/>
          </p:cNvSpPr>
          <p:nvPr/>
        </p:nvSpPr>
        <p:spPr>
          <a:xfrm>
            <a:off x="724395" y="1347159"/>
            <a:ext cx="10344098" cy="40010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aramond" panose="02020404030301010803" pitchFamily="18" charset="0"/>
              </a:rPr>
              <a:t>For Non E&amp;G indexes/funds you may want to check how much cash you have on hand</a:t>
            </a:r>
          </a:p>
          <a:p>
            <a:r>
              <a:rPr lang="en-US" dirty="0">
                <a:latin typeface="Garamond" panose="02020404030301010803" pitchFamily="18" charset="0"/>
              </a:rPr>
              <a:t>Remember, BDST shows your spending for a certain year (and budget for the year if you have created one) not your actual pot of cash on hand, you may have cash left over from last year</a:t>
            </a:r>
          </a:p>
          <a:p>
            <a:r>
              <a:rPr lang="en-US" dirty="0">
                <a:latin typeface="Garamond" panose="02020404030301010803" pitchFamily="18" charset="0"/>
              </a:rPr>
              <a:t>We do load your fiscal year starting fund balance information as a “cash carryforward” budget line item that you can see in BDST in late September</a:t>
            </a:r>
          </a:p>
          <a:p>
            <a:r>
              <a:rPr lang="en-US" dirty="0">
                <a:latin typeface="Garamond" panose="02020404030301010803" pitchFamily="18" charset="0"/>
              </a:rPr>
              <a:t>But at any time you can view your cash balance by going the “FGITBSR” screen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515" y="963002"/>
            <a:ext cx="9674024" cy="4703171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880819" y="2955852"/>
            <a:ext cx="2912308" cy="2052083"/>
          </a:xfrm>
          <a:prstGeom prst="wedgeRectCallout">
            <a:avLst>
              <a:gd name="adj1" fmla="val -69787"/>
              <a:gd name="adj2" fmla="val -89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abbreviation into the “Search” bar and</a:t>
            </a:r>
          </a:p>
          <a:p>
            <a:pPr algn="ctr"/>
            <a:r>
              <a:rPr lang="en-US" dirty="0"/>
              <a:t> hit Enter on keyboard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(FGITBSR)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(BSR)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B6189B0-A935-4197-B80C-783C5F43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22" y="181958"/>
            <a:ext cx="10747169" cy="565010"/>
          </a:xfrm>
        </p:spPr>
        <p:txBody>
          <a:bodyPr>
            <a:noAutofit/>
          </a:bodyPr>
          <a:lstStyle/>
          <a:p>
            <a:r>
              <a:rPr lang="en-US" sz="3600" dirty="0"/>
              <a:t>FGITBSR: Fund Cash Balance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527B80D4-2A06-46C4-BDE4-5739F97826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2720" y="74696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32C8F81-3477-40E1-82C4-66295F42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B6189B0-A935-4197-B80C-783C5F43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22" y="181958"/>
            <a:ext cx="10747169" cy="565010"/>
          </a:xfrm>
        </p:spPr>
        <p:txBody>
          <a:bodyPr>
            <a:noAutofit/>
          </a:bodyPr>
          <a:lstStyle/>
          <a:p>
            <a:r>
              <a:rPr lang="en-US" sz="3600" dirty="0"/>
              <a:t>FGITBSR: Fund Cash Balance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527B80D4-2A06-46C4-BDE4-5739F97826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2720" y="74696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32C8F81-3477-40E1-82C4-66295F42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32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BE86C1-F7B7-4FA4-BD82-244A72CF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22" y="1535644"/>
            <a:ext cx="10679015" cy="1705213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177148" y="2873589"/>
            <a:ext cx="1918852" cy="1260014"/>
          </a:xfrm>
          <a:prstGeom prst="wedgeRectCallout">
            <a:avLst>
              <a:gd name="adj1" fmla="val -126472"/>
              <a:gd name="adj2" fmla="val -93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the fund (the same as the index for Non E&amp;G)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Rectangular Callout 7">
            <a:extLst>
              <a:ext uri="{FF2B5EF4-FFF2-40B4-BE49-F238E27FC236}">
                <a16:creationId xmlns:a16="http://schemas.microsoft.com/office/drawing/2014/main" id="{412E83EE-BFAF-4227-8C0A-A8AB9A3B4C7D}"/>
              </a:ext>
            </a:extLst>
          </p:cNvPr>
          <p:cNvSpPr/>
          <p:nvPr/>
        </p:nvSpPr>
        <p:spPr>
          <a:xfrm>
            <a:off x="9867596" y="2472985"/>
            <a:ext cx="1521008" cy="956016"/>
          </a:xfrm>
          <a:prstGeom prst="wedgeRectCallout">
            <a:avLst>
              <a:gd name="adj1" fmla="val -141983"/>
              <a:gd name="adj2" fmla="val -96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the fiscal year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B6189B0-A935-4197-B80C-783C5F43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22" y="181958"/>
            <a:ext cx="10747169" cy="565010"/>
          </a:xfrm>
        </p:spPr>
        <p:txBody>
          <a:bodyPr>
            <a:noAutofit/>
          </a:bodyPr>
          <a:lstStyle/>
          <a:p>
            <a:r>
              <a:rPr lang="en-US" sz="3600" dirty="0"/>
              <a:t>FGITBSR: Fund Cash Balance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527B80D4-2A06-46C4-BDE4-5739F97826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2720" y="74696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32C8F81-3477-40E1-82C4-66295F42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33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6FD6E-60BF-4DEE-A8D6-043246A1FBA9}"/>
              </a:ext>
            </a:extLst>
          </p:cNvPr>
          <p:cNvSpPr txBox="1"/>
          <p:nvPr/>
        </p:nvSpPr>
        <p:spPr>
          <a:xfrm>
            <a:off x="1247686" y="4990031"/>
            <a:ext cx="5033248" cy="646331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975B7"/>
                </a:solidFill>
              </a:rPr>
              <a:t>Note: “Credit” is positive, “Debit” is negative  You don’t want to be negative!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F6B048-B19E-4B0C-97CD-F59F3DA4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39" y="1221638"/>
            <a:ext cx="11425187" cy="35078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870295-DD9D-4FE9-ABB2-E729241E3FFE}"/>
              </a:ext>
            </a:extLst>
          </p:cNvPr>
          <p:cNvSpPr/>
          <p:nvPr/>
        </p:nvSpPr>
        <p:spPr>
          <a:xfrm>
            <a:off x="5867045" y="2275464"/>
            <a:ext cx="827773" cy="2307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63F9FB-383B-4EA4-BF3A-C46B648EEDF2}"/>
              </a:ext>
            </a:extLst>
          </p:cNvPr>
          <p:cNvSpPr/>
          <p:nvPr/>
        </p:nvSpPr>
        <p:spPr>
          <a:xfrm>
            <a:off x="10278371" y="2275465"/>
            <a:ext cx="827773" cy="2307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ular Callout 7">
            <a:extLst>
              <a:ext uri="{FF2B5EF4-FFF2-40B4-BE49-F238E27FC236}">
                <a16:creationId xmlns:a16="http://schemas.microsoft.com/office/drawing/2014/main" id="{412E83EE-BFAF-4227-8C0A-A8AB9A3B4C7D}"/>
              </a:ext>
            </a:extLst>
          </p:cNvPr>
          <p:cNvSpPr/>
          <p:nvPr/>
        </p:nvSpPr>
        <p:spPr>
          <a:xfrm>
            <a:off x="7267365" y="4756650"/>
            <a:ext cx="2646656" cy="1113091"/>
          </a:xfrm>
          <a:prstGeom prst="wedgeRectCallout">
            <a:avLst>
              <a:gd name="adj1" fmla="val 97375"/>
              <a:gd name="adj2" fmla="val -68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at the “ Current Fund Balance” line in the “Current Balance” column</a:t>
            </a:r>
          </a:p>
        </p:txBody>
      </p:sp>
    </p:spTree>
    <p:extLst>
      <p:ext uri="{BB962C8B-B14F-4D97-AF65-F5344CB8AC3E}">
        <p14:creationId xmlns:p14="http://schemas.microsoft.com/office/powerpoint/2010/main" val="27287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1288A-180F-454E-9852-8398586D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99D1A65-10EA-448D-B36A-2F2D86F10C39}"/>
              </a:ext>
            </a:extLst>
          </p:cNvPr>
          <p:cNvSpPr txBox="1">
            <a:spLocks/>
          </p:cNvSpPr>
          <p:nvPr/>
        </p:nvSpPr>
        <p:spPr>
          <a:xfrm>
            <a:off x="476417" y="301482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FGITBSR: Fund Cash Balance</a:t>
            </a:r>
          </a:p>
        </p:txBody>
      </p: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A3B65598-59B6-44F1-A8E4-74EE11A8FF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417" y="866492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C6F7AE-1D6A-4EE0-A683-A4E567FEB8AD}"/>
              </a:ext>
            </a:extLst>
          </p:cNvPr>
          <p:cNvSpPr txBox="1">
            <a:spLocks/>
          </p:cNvSpPr>
          <p:nvPr/>
        </p:nvSpPr>
        <p:spPr>
          <a:xfrm>
            <a:off x="724395" y="1347159"/>
            <a:ext cx="10344098" cy="40010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Note that the BSR screen does not account for encumbrances or “promised” funds from TCF or the Investment Pool/Scholarship book. </a:t>
            </a:r>
          </a:p>
          <a:p>
            <a:r>
              <a:rPr lang="en-US" b="1" dirty="0">
                <a:latin typeface="Garamond" panose="02020404030301010803" pitchFamily="18" charset="0"/>
              </a:rPr>
              <a:t>It is only a picture of how much cash you have at that exact moment in time, not necessarily what you have left to spend</a:t>
            </a:r>
          </a:p>
          <a:p>
            <a:r>
              <a:rPr lang="en-US" dirty="0">
                <a:latin typeface="Garamond" panose="02020404030301010803" pitchFamily="18" charset="0"/>
              </a:rPr>
              <a:t>So…..</a:t>
            </a:r>
          </a:p>
        </p:txBody>
      </p:sp>
    </p:spTree>
    <p:extLst>
      <p:ext uri="{BB962C8B-B14F-4D97-AF65-F5344CB8AC3E}">
        <p14:creationId xmlns:p14="http://schemas.microsoft.com/office/powerpoint/2010/main" val="41964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9A6FEA-76EB-4497-950E-C11A5C674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246" y="1510943"/>
            <a:ext cx="9891234" cy="38941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Garamond"/>
              </a:rPr>
              <a:t>Go to the BDST Screen</a:t>
            </a:r>
          </a:p>
          <a:p>
            <a:r>
              <a:rPr lang="en-US" dirty="0">
                <a:latin typeface="Garamond"/>
              </a:rPr>
              <a:t>Add together ONLY the following revenue budgets from “Adjusted Budget” column (if they exist) </a:t>
            </a:r>
            <a:r>
              <a:rPr lang="en-US" sz="2000" dirty="0">
                <a:latin typeface="Garamond"/>
              </a:rPr>
              <a:t>*because these revenue items will not have a corresponding YTD Activity entry</a:t>
            </a:r>
            <a:r>
              <a:rPr lang="en-US" dirty="0">
                <a:latin typeface="Garamond"/>
              </a:rPr>
              <a:t>: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CCFWD Budget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TCF Grant/Endowment/Rollover Budget </a:t>
            </a:r>
          </a:p>
          <a:p>
            <a:pPr lvl="1"/>
            <a:r>
              <a:rPr lang="en-US" sz="2400" dirty="0">
                <a:latin typeface="Garamond" panose="02020404030301010803" pitchFamily="18" charset="0"/>
              </a:rPr>
              <a:t>Trust Scholarship Book/Investment Activity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/>
              </a:rPr>
              <a:t>Add/subtract total at bottom of “YTD Activity” column</a:t>
            </a:r>
          </a:p>
          <a:p>
            <a:r>
              <a:rPr lang="en-US" dirty="0">
                <a:latin typeface="Garamond" panose="02020404030301010803" pitchFamily="18" charset="0"/>
              </a:rPr>
              <a:t>Subtract total at bottom of “Commitments” column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93F26-D905-439A-9FD6-C3E54A5A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35</a:t>
            </a:fld>
            <a:endParaRPr lang="en-US"/>
          </a:p>
        </p:txBody>
      </p:sp>
      <p:cxnSp>
        <p:nvCxnSpPr>
          <p:cNvPr id="2" name="Straight Connector 11">
            <a:extLst>
              <a:ext uri="{FF2B5EF4-FFF2-40B4-BE49-F238E27FC236}">
                <a16:creationId xmlns:a16="http://schemas.microsoft.com/office/drawing/2014/main" id="{7486356D-247A-C8FD-B254-F1E0549A74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395" y="1166950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itle 5">
            <a:extLst>
              <a:ext uri="{FF2B5EF4-FFF2-40B4-BE49-F238E27FC236}">
                <a16:creationId xmlns:a16="http://schemas.microsoft.com/office/drawing/2014/main" id="{08E7D8FD-5D25-C406-DF50-A8CF99C99D5B}"/>
              </a:ext>
            </a:extLst>
          </p:cNvPr>
          <p:cNvSpPr txBox="1">
            <a:spLocks/>
          </p:cNvSpPr>
          <p:nvPr/>
        </p:nvSpPr>
        <p:spPr>
          <a:xfrm>
            <a:off x="724395" y="543059"/>
            <a:ext cx="10747169" cy="6102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How To Check What Is Left to Spend in a Fund</a:t>
            </a:r>
          </a:p>
        </p:txBody>
      </p:sp>
    </p:spTree>
    <p:extLst>
      <p:ext uri="{BB962C8B-B14F-4D97-AF65-F5344CB8AC3E}">
        <p14:creationId xmlns:p14="http://schemas.microsoft.com/office/powerpoint/2010/main" val="36967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986C77-C99B-4D3D-9260-BE040A6E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95" y="446406"/>
            <a:ext cx="10747169" cy="61023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975B7"/>
                </a:solidFill>
                <a:latin typeface="Garamond" panose="02020404030301010803" pitchFamily="18" charset="0"/>
              </a:rPr>
              <a:t>How To Check What Is Left to Spend in Index Cont.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93F26-D905-439A-9FD6-C3E54A5A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36</a:t>
            </a:fld>
            <a:endParaRPr lang="en-US"/>
          </a:p>
        </p:txBody>
      </p:sp>
      <p:cxnSp>
        <p:nvCxnSpPr>
          <p:cNvPr id="2" name="Straight Connector 11">
            <a:extLst>
              <a:ext uri="{FF2B5EF4-FFF2-40B4-BE49-F238E27FC236}">
                <a16:creationId xmlns:a16="http://schemas.microsoft.com/office/drawing/2014/main" id="{7486356D-247A-C8FD-B254-F1E0549A74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395" y="1166950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3C2F3A0-5750-3245-FB7A-31EFD0895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8" y="1995287"/>
            <a:ext cx="11955543" cy="2867425"/>
          </a:xfrm>
          <a:prstGeom prst="rect">
            <a:avLst/>
          </a:prstGeom>
          <a:ln>
            <a:solidFill>
              <a:srgbClr val="3975B7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6770A14-0304-2338-3F19-9C6CE1A49D52}"/>
              </a:ext>
            </a:extLst>
          </p:cNvPr>
          <p:cNvSpPr/>
          <p:nvPr/>
        </p:nvSpPr>
        <p:spPr>
          <a:xfrm>
            <a:off x="6862589" y="2890519"/>
            <a:ext cx="782320" cy="83820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2BB3D2-D84F-F02B-889A-0F0EED50B994}"/>
              </a:ext>
            </a:extLst>
          </p:cNvPr>
          <p:cNvSpPr/>
          <p:nvPr/>
        </p:nvSpPr>
        <p:spPr>
          <a:xfrm rot="5400000">
            <a:off x="9333539" y="4010191"/>
            <a:ext cx="270179" cy="107696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A2B416-6805-0652-CEAF-374D5BC3FF3A}"/>
              </a:ext>
            </a:extLst>
          </p:cNvPr>
          <p:cNvSpPr/>
          <p:nvPr/>
        </p:nvSpPr>
        <p:spPr>
          <a:xfrm rot="5400000">
            <a:off x="11518430" y="3994012"/>
            <a:ext cx="270179" cy="107696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90AEFC6-23FA-99C6-1671-10409F071B36}"/>
              </a:ext>
            </a:extLst>
          </p:cNvPr>
          <p:cNvSpPr txBox="1">
            <a:spLocks/>
          </p:cNvSpPr>
          <p:nvPr/>
        </p:nvSpPr>
        <p:spPr>
          <a:xfrm>
            <a:off x="7789442" y="3016234"/>
            <a:ext cx="399518" cy="58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358BBFF-289E-4EC7-1706-A73EE0088209}"/>
              </a:ext>
            </a:extLst>
          </p:cNvPr>
          <p:cNvSpPr txBox="1">
            <a:spLocks/>
          </p:cNvSpPr>
          <p:nvPr/>
        </p:nvSpPr>
        <p:spPr>
          <a:xfrm>
            <a:off x="10081669" y="4329522"/>
            <a:ext cx="399518" cy="58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0CF69B3A-0ABA-DE3F-18C5-40EEB768AD0D}"/>
              </a:ext>
            </a:extLst>
          </p:cNvPr>
          <p:cNvSpPr txBox="1">
            <a:spLocks/>
          </p:cNvSpPr>
          <p:nvPr/>
        </p:nvSpPr>
        <p:spPr>
          <a:xfrm>
            <a:off x="11493364" y="4716751"/>
            <a:ext cx="399518" cy="58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27E553FC-BE95-0D32-F92E-67DF0DFC1ED2}"/>
              </a:ext>
            </a:extLst>
          </p:cNvPr>
          <p:cNvSpPr txBox="1">
            <a:spLocks/>
          </p:cNvSpPr>
          <p:nvPr/>
        </p:nvSpPr>
        <p:spPr>
          <a:xfrm>
            <a:off x="118228" y="5249083"/>
            <a:ext cx="9810922" cy="6051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latin typeface="Garamond" panose="02020404030301010803" pitchFamily="18" charset="0"/>
              </a:rPr>
              <a:t>261,603.20 - 9,692.61 - 750 = $251,160.59 Left to Spend  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F0CA89C8-269F-253A-4CAF-66B8A3734056}"/>
              </a:ext>
            </a:extLst>
          </p:cNvPr>
          <p:cNvSpPr txBox="1">
            <a:spLocks/>
          </p:cNvSpPr>
          <p:nvPr/>
        </p:nvSpPr>
        <p:spPr>
          <a:xfrm>
            <a:off x="969664" y="4644358"/>
            <a:ext cx="399518" cy="58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C8F05561-B58D-0C69-16E4-AEB802B0C54C}"/>
              </a:ext>
            </a:extLst>
          </p:cNvPr>
          <p:cNvSpPr txBox="1">
            <a:spLocks/>
          </p:cNvSpPr>
          <p:nvPr/>
        </p:nvSpPr>
        <p:spPr>
          <a:xfrm>
            <a:off x="2803008" y="4663547"/>
            <a:ext cx="399518" cy="58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94185806-F32D-3E1A-BECF-4C041C6CAF5E}"/>
              </a:ext>
            </a:extLst>
          </p:cNvPr>
          <p:cNvSpPr txBox="1">
            <a:spLocks/>
          </p:cNvSpPr>
          <p:nvPr/>
        </p:nvSpPr>
        <p:spPr>
          <a:xfrm>
            <a:off x="4014944" y="4657029"/>
            <a:ext cx="399518" cy="58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Garamond" panose="020204040303010108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849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64FB4-36A3-4394-9895-0C8A8F8E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A86A13-61CE-40FA-9D74-693ACC80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40" y="2291896"/>
            <a:ext cx="10747169" cy="11371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Transferring Budgets</a:t>
            </a:r>
          </a:p>
        </p:txBody>
      </p:sp>
    </p:spTree>
    <p:extLst>
      <p:ext uri="{BB962C8B-B14F-4D97-AF65-F5344CB8AC3E}">
        <p14:creationId xmlns:p14="http://schemas.microsoft.com/office/powerpoint/2010/main" val="30573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974552-9D22-4E8C-B8AB-BD407E60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E34A4DF-2F9F-42F4-9339-CD29C51D4668}"/>
              </a:ext>
            </a:extLst>
          </p:cNvPr>
          <p:cNvSpPr txBox="1">
            <a:spLocks/>
          </p:cNvSpPr>
          <p:nvPr/>
        </p:nvSpPr>
        <p:spPr>
          <a:xfrm>
            <a:off x="327561" y="293828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Transferring E&amp;G Operating Funds 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D6D8201-51EB-45C0-80D0-11304B7037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itle 4">
            <a:extLst>
              <a:ext uri="{FF2B5EF4-FFF2-40B4-BE49-F238E27FC236}">
                <a16:creationId xmlns:a16="http://schemas.microsoft.com/office/drawing/2014/main" id="{D6FD574D-637E-47CD-AFE5-A5BE0CD04EBC}"/>
              </a:ext>
            </a:extLst>
          </p:cNvPr>
          <p:cNvSpPr txBox="1">
            <a:spLocks/>
          </p:cNvSpPr>
          <p:nvPr/>
        </p:nvSpPr>
        <p:spPr>
          <a:xfrm>
            <a:off x="549120" y="1106214"/>
            <a:ext cx="10968728" cy="44186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3A60"/>
              </a:solidFill>
              <a:ea typeface="+mn-ea"/>
              <a:cs typeface="+mn-cs"/>
            </a:endParaRP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3A60"/>
                </a:solidFill>
                <a:ea typeface="+mn-ea"/>
                <a:cs typeface="+mn-cs"/>
              </a:rPr>
              <a:t>Organizations can use Banner Self Service to transfer operating funds without approval between certain pools within the </a:t>
            </a:r>
            <a:r>
              <a:rPr lang="en-US" sz="2400" b="1" dirty="0">
                <a:solidFill>
                  <a:srgbClr val="FF0000"/>
                </a:solidFill>
                <a:ea typeface="+mn-ea"/>
                <a:cs typeface="+mn-cs"/>
              </a:rPr>
              <a:t>SAME</a:t>
            </a:r>
            <a:r>
              <a:rPr lang="en-US" sz="2400" dirty="0">
                <a:solidFill>
                  <a:srgbClr val="1F3A60"/>
                </a:solidFill>
                <a:ea typeface="+mn-ea"/>
                <a:cs typeface="+mn-cs"/>
              </a:rPr>
              <a:t> index: 7100, 7200, 7400, 7500, 7600, etc. 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3A60"/>
                </a:solidFill>
                <a:ea typeface="+mn-ea"/>
                <a:cs typeface="+mn-cs"/>
              </a:rPr>
              <a:t>Currently, organizations need permission from their VP/Provost to transfer funds between Travel (7300) and any other pool in an E&amp;G index (per the Budget Guidance Memo).  If approval is granted, please contact the Budget Office to have the transfer made. 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3A60"/>
                </a:solidFill>
                <a:ea typeface="+mn-ea"/>
                <a:cs typeface="+mn-cs"/>
              </a:rPr>
              <a:t>Transfer of budgets </a:t>
            </a:r>
            <a:r>
              <a:rPr lang="en-US" sz="2400" b="1" dirty="0">
                <a:solidFill>
                  <a:srgbClr val="FF0000"/>
                </a:solidFill>
                <a:ea typeface="+mn-ea"/>
                <a:cs typeface="+mn-cs"/>
              </a:rPr>
              <a:t>between</a:t>
            </a:r>
            <a:r>
              <a:rPr lang="en-US" sz="2400" dirty="0">
                <a:solidFill>
                  <a:srgbClr val="1F3A60"/>
                </a:solidFill>
                <a:ea typeface="+mn-ea"/>
                <a:cs typeface="+mn-cs"/>
              </a:rPr>
              <a:t> different E&amp;G indexes (indexes that start with “11”) is not usually allowed and </a:t>
            </a:r>
            <a:r>
              <a:rPr lang="en-US" sz="2400" b="1" dirty="0">
                <a:solidFill>
                  <a:srgbClr val="FF0000"/>
                </a:solidFill>
                <a:ea typeface="+mn-ea"/>
                <a:cs typeface="+mn-cs"/>
              </a:rPr>
              <a:t>should not be done in Banner Self Service</a:t>
            </a:r>
            <a:r>
              <a:rPr lang="en-US" sz="2400" dirty="0">
                <a:solidFill>
                  <a:srgbClr val="1F3A60"/>
                </a:solidFill>
                <a:ea typeface="+mn-ea"/>
                <a:cs typeface="+mn-cs"/>
              </a:rPr>
              <a:t>.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F3A6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7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974552-9D22-4E8C-B8AB-BD407E60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39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E34A4DF-2F9F-42F4-9339-CD29C51D4668}"/>
              </a:ext>
            </a:extLst>
          </p:cNvPr>
          <p:cNvSpPr txBox="1">
            <a:spLocks/>
          </p:cNvSpPr>
          <p:nvPr/>
        </p:nvSpPr>
        <p:spPr>
          <a:xfrm>
            <a:off x="327561" y="293828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Transferring Non-E&amp;G Operating Funds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D6D8201-51EB-45C0-80D0-11304B7037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itle 4">
            <a:extLst>
              <a:ext uri="{FF2B5EF4-FFF2-40B4-BE49-F238E27FC236}">
                <a16:creationId xmlns:a16="http://schemas.microsoft.com/office/drawing/2014/main" id="{D6FD574D-637E-47CD-AFE5-A5BE0CD04EBC}"/>
              </a:ext>
            </a:extLst>
          </p:cNvPr>
          <p:cNvSpPr txBox="1">
            <a:spLocks/>
          </p:cNvSpPr>
          <p:nvPr/>
        </p:nvSpPr>
        <p:spPr>
          <a:xfrm>
            <a:off x="549120" y="1106214"/>
            <a:ext cx="10968728" cy="44186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3A60"/>
                </a:solidFill>
                <a:ea typeface="+mn-ea"/>
                <a:cs typeface="+mn-cs"/>
              </a:rPr>
              <a:t>Organizations can use Banner Self Service to transfer budgets within the same Non-E&amp;G index (for example a gift fund).  They are also allowed to transfer into and out of Travel (7300) without approval.</a:t>
            </a: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3A60"/>
                </a:solidFill>
                <a:ea typeface="+mn-ea"/>
                <a:cs typeface="+mn-cs"/>
              </a:rPr>
              <a:t>Organizations are also allowed to transfer cash between certain different Non E&amp;G indexes.  The organization must ask Financial Services to transfer the actual funds.  </a:t>
            </a: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F3A60"/>
                </a:solidFill>
                <a:ea typeface="+mn-ea"/>
                <a:cs typeface="+mn-cs"/>
              </a:rPr>
              <a:t>Please do NOT use Banner Self Service to transfer budgets between different Non-E&amp;G indexes.   </a:t>
            </a:r>
          </a:p>
        </p:txBody>
      </p:sp>
    </p:spTree>
    <p:extLst>
      <p:ext uri="{BB962C8B-B14F-4D97-AF65-F5344CB8AC3E}">
        <p14:creationId xmlns:p14="http://schemas.microsoft.com/office/powerpoint/2010/main" val="13296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64FB4-36A3-4394-9895-0C8A8F8E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A86A13-61CE-40FA-9D74-693ACC80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95" y="2291896"/>
            <a:ext cx="10747169" cy="11371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Position Numbers &amp; Funding</a:t>
            </a:r>
          </a:p>
        </p:txBody>
      </p:sp>
    </p:spTree>
    <p:extLst>
      <p:ext uri="{BB962C8B-B14F-4D97-AF65-F5344CB8AC3E}">
        <p14:creationId xmlns:p14="http://schemas.microsoft.com/office/powerpoint/2010/main" val="27003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974552-9D22-4E8C-B8AB-BD407E60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40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E34A4DF-2F9F-42F4-9339-CD29C51D4668}"/>
              </a:ext>
            </a:extLst>
          </p:cNvPr>
          <p:cNvSpPr txBox="1">
            <a:spLocks/>
          </p:cNvSpPr>
          <p:nvPr/>
        </p:nvSpPr>
        <p:spPr>
          <a:xfrm>
            <a:off x="327561" y="293828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Using Self Service to Transfer Funds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D6D8201-51EB-45C0-80D0-11304B7037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5A36092-6BD4-4F29-8A35-62AF5DBB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1233181"/>
            <a:ext cx="10031225" cy="4391638"/>
          </a:xfrm>
          <a:prstGeom prst="rect">
            <a:avLst/>
          </a:prstGeom>
        </p:spPr>
      </p:pic>
      <p:sp>
        <p:nvSpPr>
          <p:cNvPr id="10" name="Rectangular Callout 5">
            <a:extLst>
              <a:ext uri="{FF2B5EF4-FFF2-40B4-BE49-F238E27FC236}">
                <a16:creationId xmlns:a16="http://schemas.microsoft.com/office/drawing/2014/main" id="{4451B5E9-FCB1-4A89-A783-3F33DA8AD792}"/>
              </a:ext>
            </a:extLst>
          </p:cNvPr>
          <p:cNvSpPr/>
          <p:nvPr/>
        </p:nvSpPr>
        <p:spPr>
          <a:xfrm>
            <a:off x="4795057" y="2389043"/>
            <a:ext cx="2601883" cy="1567819"/>
          </a:xfrm>
          <a:prstGeom prst="wedgeRectCallout">
            <a:avLst>
              <a:gd name="adj1" fmla="val -115126"/>
              <a:gd name="adj2" fmla="val -46045"/>
            </a:avLst>
          </a:prstGeom>
          <a:solidFill>
            <a:srgbClr val="3975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“Applications”</a:t>
            </a:r>
          </a:p>
        </p:txBody>
      </p:sp>
    </p:spTree>
    <p:extLst>
      <p:ext uri="{BB962C8B-B14F-4D97-AF65-F5344CB8AC3E}">
        <p14:creationId xmlns:p14="http://schemas.microsoft.com/office/powerpoint/2010/main" val="154918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974552-9D22-4E8C-B8AB-BD407E60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41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E34A4DF-2F9F-42F4-9339-CD29C51D4668}"/>
              </a:ext>
            </a:extLst>
          </p:cNvPr>
          <p:cNvSpPr txBox="1">
            <a:spLocks/>
          </p:cNvSpPr>
          <p:nvPr/>
        </p:nvSpPr>
        <p:spPr>
          <a:xfrm>
            <a:off x="327561" y="293828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Using Self Service to Transfer Funds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D6D8201-51EB-45C0-80D0-11304B7037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D9E4BDC-0E5A-4B14-B886-C44112BFF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1247470"/>
            <a:ext cx="9431066" cy="4363059"/>
          </a:xfrm>
          <a:prstGeom prst="rect">
            <a:avLst/>
          </a:prstGeom>
        </p:spPr>
      </p:pic>
      <p:sp>
        <p:nvSpPr>
          <p:cNvPr id="11" name="Rectangular Callout 5">
            <a:extLst>
              <a:ext uri="{FF2B5EF4-FFF2-40B4-BE49-F238E27FC236}">
                <a16:creationId xmlns:a16="http://schemas.microsoft.com/office/drawing/2014/main" id="{A9B0A535-F35F-4C0C-8B1C-5454603FA6E2}"/>
              </a:ext>
            </a:extLst>
          </p:cNvPr>
          <p:cNvSpPr/>
          <p:nvPr/>
        </p:nvSpPr>
        <p:spPr>
          <a:xfrm>
            <a:off x="6282170" y="2408093"/>
            <a:ext cx="2601883" cy="1567819"/>
          </a:xfrm>
          <a:prstGeom prst="wedgeRectCallout">
            <a:avLst>
              <a:gd name="adj1" fmla="val -138555"/>
              <a:gd name="adj2" fmla="val 65741"/>
            </a:avLst>
          </a:prstGeom>
          <a:solidFill>
            <a:srgbClr val="3975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“Banner Self Service”</a:t>
            </a:r>
          </a:p>
        </p:txBody>
      </p:sp>
    </p:spTree>
    <p:extLst>
      <p:ext uri="{BB962C8B-B14F-4D97-AF65-F5344CB8AC3E}">
        <p14:creationId xmlns:p14="http://schemas.microsoft.com/office/powerpoint/2010/main" val="24593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974552-9D22-4E8C-B8AB-BD407E60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42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E34A4DF-2F9F-42F4-9339-CD29C51D4668}"/>
              </a:ext>
            </a:extLst>
          </p:cNvPr>
          <p:cNvSpPr txBox="1">
            <a:spLocks/>
          </p:cNvSpPr>
          <p:nvPr/>
        </p:nvSpPr>
        <p:spPr>
          <a:xfrm>
            <a:off x="327561" y="293828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Using Self Service to Transfer Funds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D6D8201-51EB-45C0-80D0-11304B7037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7C86A2C-60BC-4CD9-A4EA-69A792FE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19" y="1328444"/>
            <a:ext cx="9935962" cy="4201111"/>
          </a:xfrm>
          <a:prstGeom prst="rect">
            <a:avLst/>
          </a:prstGeom>
        </p:spPr>
      </p:pic>
      <p:sp>
        <p:nvSpPr>
          <p:cNvPr id="10" name="Rectangular Callout 5">
            <a:extLst>
              <a:ext uri="{FF2B5EF4-FFF2-40B4-BE49-F238E27FC236}">
                <a16:creationId xmlns:a16="http://schemas.microsoft.com/office/drawing/2014/main" id="{FFAE2AB4-06F6-4241-A2D9-EC602ACAB839}"/>
              </a:ext>
            </a:extLst>
          </p:cNvPr>
          <p:cNvSpPr/>
          <p:nvPr/>
        </p:nvSpPr>
        <p:spPr>
          <a:xfrm>
            <a:off x="6300007" y="2801214"/>
            <a:ext cx="2601883" cy="1567819"/>
          </a:xfrm>
          <a:prstGeom prst="wedgeRectCallout">
            <a:avLst>
              <a:gd name="adj1" fmla="val -151368"/>
              <a:gd name="adj2" fmla="val 26251"/>
            </a:avLst>
          </a:prstGeom>
          <a:solidFill>
            <a:srgbClr val="3975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“Finance”</a:t>
            </a:r>
          </a:p>
        </p:txBody>
      </p:sp>
    </p:spTree>
    <p:extLst>
      <p:ext uri="{BB962C8B-B14F-4D97-AF65-F5344CB8AC3E}">
        <p14:creationId xmlns:p14="http://schemas.microsoft.com/office/powerpoint/2010/main" val="10742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974552-9D22-4E8C-B8AB-BD407E60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43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E34A4DF-2F9F-42F4-9339-CD29C51D4668}"/>
              </a:ext>
            </a:extLst>
          </p:cNvPr>
          <p:cNvSpPr txBox="1">
            <a:spLocks/>
          </p:cNvSpPr>
          <p:nvPr/>
        </p:nvSpPr>
        <p:spPr>
          <a:xfrm>
            <a:off x="327561" y="293828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Using Self Service to Transfer Funds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D6D8201-51EB-45C0-80D0-11304B7037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3051878-DCF7-457B-89B0-B1BF16300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90" y="1004549"/>
            <a:ext cx="8177010" cy="4634853"/>
          </a:xfrm>
          <a:prstGeom prst="rect">
            <a:avLst/>
          </a:prstGeom>
        </p:spPr>
      </p:pic>
      <p:sp>
        <p:nvSpPr>
          <p:cNvPr id="10" name="Rectangular Callout 5">
            <a:extLst>
              <a:ext uri="{FF2B5EF4-FFF2-40B4-BE49-F238E27FC236}">
                <a16:creationId xmlns:a16="http://schemas.microsoft.com/office/drawing/2014/main" id="{7E1D4290-D3A2-411E-A32C-A3B330540AA3}"/>
              </a:ext>
            </a:extLst>
          </p:cNvPr>
          <p:cNvSpPr/>
          <p:nvPr/>
        </p:nvSpPr>
        <p:spPr>
          <a:xfrm>
            <a:off x="5460733" y="3623678"/>
            <a:ext cx="2601883" cy="1567819"/>
          </a:xfrm>
          <a:prstGeom prst="wedgeRectCallout">
            <a:avLst>
              <a:gd name="adj1" fmla="val -156185"/>
              <a:gd name="adj2" fmla="val 46626"/>
            </a:avLst>
          </a:prstGeom>
          <a:solidFill>
            <a:srgbClr val="3975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“Budget Transfer”</a:t>
            </a:r>
          </a:p>
        </p:txBody>
      </p:sp>
    </p:spTree>
    <p:extLst>
      <p:ext uri="{BB962C8B-B14F-4D97-AF65-F5344CB8AC3E}">
        <p14:creationId xmlns:p14="http://schemas.microsoft.com/office/powerpoint/2010/main" val="14718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6C200-7E4C-46C8-A931-A8DD775C6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92" y="1381165"/>
            <a:ext cx="9294361" cy="4309676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974552-9D22-4E8C-B8AB-BD407E60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44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E34A4DF-2F9F-42F4-9339-CD29C51D4668}"/>
              </a:ext>
            </a:extLst>
          </p:cNvPr>
          <p:cNvSpPr txBox="1">
            <a:spLocks/>
          </p:cNvSpPr>
          <p:nvPr/>
        </p:nvSpPr>
        <p:spPr>
          <a:xfrm>
            <a:off x="327561" y="293828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Using Self Service to Transfer Funds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D6D8201-51EB-45C0-80D0-11304B7037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E194EC5F-A06B-4C20-AF78-D592FBE425ED}"/>
              </a:ext>
            </a:extLst>
          </p:cNvPr>
          <p:cNvSpPr txBox="1">
            <a:spLocks/>
          </p:cNvSpPr>
          <p:nvPr/>
        </p:nvSpPr>
        <p:spPr>
          <a:xfrm>
            <a:off x="6770620" y="1266521"/>
            <a:ext cx="4383155" cy="229581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System will default to current date, “BD04”, and budget period 01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Fill in amount to transfer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Fill in “C” for Chart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Fill in the From/To Index and click “Complete” (must be same index)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48EC13-4C9A-480A-B38A-F455F153F044}"/>
              </a:ext>
            </a:extLst>
          </p:cNvPr>
          <p:cNvSpPr/>
          <p:nvPr/>
        </p:nvSpPr>
        <p:spPr>
          <a:xfrm>
            <a:off x="642969" y="5165475"/>
            <a:ext cx="1654233" cy="40732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9ECDB4-AFF3-4784-BD70-0B40A23AD87F}"/>
              </a:ext>
            </a:extLst>
          </p:cNvPr>
          <p:cNvSpPr/>
          <p:nvPr/>
        </p:nvSpPr>
        <p:spPr>
          <a:xfrm>
            <a:off x="1355934" y="3510924"/>
            <a:ext cx="2478772" cy="80252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A01BF7-1504-4CBF-B26B-574DFD7FC6F1}"/>
              </a:ext>
            </a:extLst>
          </p:cNvPr>
          <p:cNvSpPr/>
          <p:nvPr/>
        </p:nvSpPr>
        <p:spPr>
          <a:xfrm>
            <a:off x="2385230" y="2666484"/>
            <a:ext cx="882724" cy="36164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CA314-3BD5-4B57-9371-8EF0EBA6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03" y="1423848"/>
            <a:ext cx="9555950" cy="4270816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974552-9D22-4E8C-B8AB-BD407E60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45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E34A4DF-2F9F-42F4-9339-CD29C51D4668}"/>
              </a:ext>
            </a:extLst>
          </p:cNvPr>
          <p:cNvSpPr txBox="1">
            <a:spLocks/>
          </p:cNvSpPr>
          <p:nvPr/>
        </p:nvSpPr>
        <p:spPr>
          <a:xfrm>
            <a:off x="327561" y="293828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Using Self Service to Transfer Funds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D6D8201-51EB-45C0-80D0-11304B7037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C7FC4833-6321-4FEF-AE62-AEDB7D10E84A}"/>
              </a:ext>
            </a:extLst>
          </p:cNvPr>
          <p:cNvSpPr txBox="1">
            <a:spLocks/>
          </p:cNvSpPr>
          <p:nvPr/>
        </p:nvSpPr>
        <p:spPr>
          <a:xfrm>
            <a:off x="7174806" y="1056978"/>
            <a:ext cx="3899924" cy="237202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System will then fill in Fund, Org and Program.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Fill in the accounts to transfer between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Fill in a description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Complete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37D294-013F-4FA4-9FDD-AD74D5A8ADFA}"/>
              </a:ext>
            </a:extLst>
          </p:cNvPr>
          <p:cNvSpPr/>
          <p:nvPr/>
        </p:nvSpPr>
        <p:spPr>
          <a:xfrm>
            <a:off x="5479593" y="3729083"/>
            <a:ext cx="1078807" cy="61722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E175A9-F1E3-4463-AF0B-85D5B421D201}"/>
              </a:ext>
            </a:extLst>
          </p:cNvPr>
          <p:cNvSpPr/>
          <p:nvPr/>
        </p:nvSpPr>
        <p:spPr>
          <a:xfrm>
            <a:off x="1154360" y="4231584"/>
            <a:ext cx="2207531" cy="49720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A5C7F6-C53E-4042-89E3-5F7C22A5D9A5}"/>
              </a:ext>
            </a:extLst>
          </p:cNvPr>
          <p:cNvSpPr/>
          <p:nvPr/>
        </p:nvSpPr>
        <p:spPr>
          <a:xfrm>
            <a:off x="598704" y="5189368"/>
            <a:ext cx="1027966" cy="59541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4F3F9-6ACF-4B1F-8A77-C9EBCD13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86" y="1423848"/>
            <a:ext cx="8621328" cy="4029637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974552-9D22-4E8C-B8AB-BD407E60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95" y="6311410"/>
            <a:ext cx="523291" cy="365125"/>
          </a:xfrm>
        </p:spPr>
        <p:txBody>
          <a:bodyPr/>
          <a:lstStyle/>
          <a:p>
            <a:fld id="{7C98645E-84CC-45CB-BDD3-E5BF3EE55AED}" type="slidenum">
              <a:rPr lang="en-US" smtClean="0"/>
              <a:t>46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E34A4DF-2F9F-42F4-9339-CD29C51D4668}"/>
              </a:ext>
            </a:extLst>
          </p:cNvPr>
          <p:cNvSpPr txBox="1">
            <a:spLocks/>
          </p:cNvSpPr>
          <p:nvPr/>
        </p:nvSpPr>
        <p:spPr>
          <a:xfrm>
            <a:off x="327561" y="293828"/>
            <a:ext cx="10747169" cy="5650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Using Self Service to Transfer Funds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3D6D8201-51EB-45C0-80D0-11304B7037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ular Callout 5">
            <a:extLst>
              <a:ext uri="{FF2B5EF4-FFF2-40B4-BE49-F238E27FC236}">
                <a16:creationId xmlns:a16="http://schemas.microsoft.com/office/drawing/2014/main" id="{FC93DC8F-B3B1-406C-A0FE-0B08DA796AA6}"/>
              </a:ext>
            </a:extLst>
          </p:cNvPr>
          <p:cNvSpPr/>
          <p:nvPr/>
        </p:nvSpPr>
        <p:spPr>
          <a:xfrm>
            <a:off x="7267131" y="1770402"/>
            <a:ext cx="2601883" cy="1567819"/>
          </a:xfrm>
          <a:prstGeom prst="wedgeRectCallout">
            <a:avLst>
              <a:gd name="adj1" fmla="val -77786"/>
              <a:gd name="adj2" fmla="val -52120"/>
            </a:avLst>
          </a:prstGeom>
          <a:solidFill>
            <a:srgbClr val="3975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see this you have been successful.  Check BDST to confirm.</a:t>
            </a:r>
          </a:p>
        </p:txBody>
      </p:sp>
      <p:sp>
        <p:nvSpPr>
          <p:cNvPr id="3" name="AutoShape 2" descr="https://usc-powerpoint.officeapps.live.com/pods/GetClipboardImage.ashx?Id=1f5cdd5f-107e-4a8e-8d97-8765833cdb29&amp;DC=PUS3&amp;pkey=c927611f-c8e1-4ba4-86b5-41a8cb8fb2ee&amp;wdwaccluster=PUS3">
            <a:extLst>
              <a:ext uri="{FF2B5EF4-FFF2-40B4-BE49-F238E27FC236}">
                <a16:creationId xmlns:a16="http://schemas.microsoft.com/office/drawing/2014/main" id="{0D036991-9AFA-4906-B568-E3AB5C8AF6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https://usc-powerpoint.officeapps.live.com/pods/GetClipboardImage.ashx?Id=1f5cdd5f-107e-4a8e-8d97-8765833cdb29&amp;DC=PUS3&amp;pkey=c927611f-c8e1-4ba4-86b5-41a8cb8fb2ee&amp;wdwaccluster=PUS3">
            <a:extLst>
              <a:ext uri="{FF2B5EF4-FFF2-40B4-BE49-F238E27FC236}">
                <a16:creationId xmlns:a16="http://schemas.microsoft.com/office/drawing/2014/main" id="{D9FB49ED-26E5-4F6E-A7BC-FB595D8552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64FB4-36A3-4394-9895-0C8A8F8E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A86A13-61CE-40FA-9D74-693ACC80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31" y="2291896"/>
            <a:ext cx="10747169" cy="1137104"/>
          </a:xfrm>
        </p:spPr>
        <p:txBody>
          <a:bodyPr>
            <a:normAutofit/>
          </a:bodyPr>
          <a:lstStyle/>
          <a:p>
            <a:r>
              <a:rPr lang="en-US" dirty="0"/>
              <a:t>The Basics of Fringe Rates</a:t>
            </a:r>
          </a:p>
        </p:txBody>
      </p:sp>
    </p:spTree>
    <p:extLst>
      <p:ext uri="{BB962C8B-B14F-4D97-AF65-F5344CB8AC3E}">
        <p14:creationId xmlns:p14="http://schemas.microsoft.com/office/powerpoint/2010/main" val="14925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1BF13D-CB00-40C9-A6B3-29BBBA6D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15" y="1706022"/>
            <a:ext cx="10747169" cy="3445956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sz="2400" dirty="0">
                <a:latin typeface="Garamond" panose="02020404030301010803" pitchFamily="18" charset="0"/>
              </a:rPr>
              <a:t>Fringe Budgets and YTD Activity in an index are BOTH set by using 26 fringe rates (based on Employee Class) – multiplied by budgeted/actual salaries​</a:t>
            </a:r>
          </a:p>
          <a:p>
            <a:pPr fontAlgn="base">
              <a:lnSpc>
                <a:spcPct val="11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fontAlgn="base">
              <a:lnSpc>
                <a:spcPct val="110000"/>
              </a:lnSpc>
            </a:pPr>
            <a:r>
              <a:rPr lang="en-US" sz="2400" dirty="0">
                <a:latin typeface="Garamond" panose="02020404030301010803" pitchFamily="18" charset="0"/>
              </a:rPr>
              <a:t>This process does not consider actual fringe paid out – only what is estimated based on the fringe rates. No actual fringe numbers are booked to the various indexes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4CA1D-3F11-4B3B-9340-565A8B61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0" y="225759"/>
            <a:ext cx="10747169" cy="643392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Fringe Process</a:t>
            </a:r>
          </a:p>
        </p:txBody>
      </p: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AE65F8E6-6028-4D3D-8C30-E73942D379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410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1BF13D-CB00-40C9-A6B3-29BBBA6D3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>
                <a:latin typeface="Garamond" panose="02020404030301010803" pitchFamily="18" charset="0"/>
              </a:rPr>
              <a:t>Actual fringe numbers are all booked to index 116000 (Central Administration)​</a:t>
            </a:r>
          </a:p>
          <a:p>
            <a:pPr fontAlgn="base">
              <a:lnSpc>
                <a:spcPct val="12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dirty="0">
                <a:latin typeface="Garamond" panose="02020404030301010803" pitchFamily="18" charset="0"/>
              </a:rPr>
              <a:t>Therefore, the Budget Office manually reconciles and redistributes what is booked to 116000 to each index every two weeks​</a:t>
            </a:r>
          </a:p>
          <a:p>
            <a:pPr fontAlgn="base">
              <a:lnSpc>
                <a:spcPct val="12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dirty="0">
                <a:latin typeface="Garamond" panose="02020404030301010803" pitchFamily="18" charset="0"/>
              </a:rPr>
              <a:t>Reconciliation/redistribution in indexes is represented in account 620100 “fringe benefits – distributed”</a:t>
            </a:r>
          </a:p>
          <a:p>
            <a:endParaRPr lang="en-US" dirty="0"/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0FD666E2-BACB-4745-A19C-87399DA59B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2">
            <a:extLst>
              <a:ext uri="{FF2B5EF4-FFF2-40B4-BE49-F238E27FC236}">
                <a16:creationId xmlns:a16="http://schemas.microsoft.com/office/drawing/2014/main" id="{58282D0C-F635-4F90-96FF-1F62C1A1E77A}"/>
              </a:ext>
            </a:extLst>
          </p:cNvPr>
          <p:cNvSpPr txBox="1">
            <a:spLocks/>
          </p:cNvSpPr>
          <p:nvPr/>
        </p:nvSpPr>
        <p:spPr>
          <a:xfrm>
            <a:off x="549120" y="225759"/>
            <a:ext cx="10747169" cy="643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975B7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Current Fringe Process</a:t>
            </a:r>
          </a:p>
        </p:txBody>
      </p:sp>
    </p:spTree>
    <p:extLst>
      <p:ext uri="{BB962C8B-B14F-4D97-AF65-F5344CB8AC3E}">
        <p14:creationId xmlns:p14="http://schemas.microsoft.com/office/powerpoint/2010/main" val="3799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120BC-424D-40B2-B86A-13D1DB9B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B7E959-751C-4E20-8ECE-347B88F5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1" y="269164"/>
            <a:ext cx="10747169" cy="708762"/>
          </a:xfrm>
        </p:spPr>
        <p:txBody>
          <a:bodyPr>
            <a:normAutofit/>
          </a:bodyPr>
          <a:lstStyle/>
          <a:p>
            <a:r>
              <a:rPr lang="en-US" sz="3600" dirty="0"/>
              <a:t>Position Numbers &amp; Funding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9F28530C-D5E6-4090-86D8-2CC8A7E5F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65" y="997495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6DA76E4-F266-48BF-B0E0-83D741B3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1347159"/>
            <a:ext cx="10344098" cy="3820259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sz="3000" dirty="0">
                <a:latin typeface="Garamond" panose="02020404030301010803" pitchFamily="18" charset="0"/>
              </a:rPr>
              <a:t>What is a Position Number? ​</a:t>
            </a:r>
          </a:p>
          <a:p>
            <a:pPr fontAlgn="base">
              <a:lnSpc>
                <a:spcPct val="100000"/>
              </a:lnSpc>
            </a:pPr>
            <a:r>
              <a:rPr lang="en-US" sz="3000" dirty="0">
                <a:latin typeface="Garamond" panose="02020404030301010803" pitchFamily="18" charset="0"/>
              </a:rPr>
              <a:t>Every job is assigned a six-digit position number: either a part-time position number or a full-time position number (FTE). ​</a:t>
            </a:r>
          </a:p>
          <a:p>
            <a:pPr lvl="1" fontAlgn="base">
              <a:lnSpc>
                <a:spcPct val="100000"/>
              </a:lnSpc>
            </a:pPr>
            <a:r>
              <a:rPr lang="en-US" sz="3000" dirty="0">
                <a:latin typeface="Garamond" panose="02020404030301010803" pitchFamily="18" charset="0"/>
              </a:rPr>
              <a:t>Part-time positions start with letters, e.g. "HTXXXX"​</a:t>
            </a:r>
          </a:p>
          <a:p>
            <a:pPr lvl="1" fontAlgn="base">
              <a:lnSpc>
                <a:spcPct val="100000"/>
              </a:lnSpc>
            </a:pPr>
            <a:r>
              <a:rPr lang="en-US" sz="3000" dirty="0">
                <a:latin typeface="Garamond" panose="02020404030301010803" pitchFamily="18" charset="0"/>
              </a:rPr>
              <a:t>Full-time positions are all numbers​</a:t>
            </a:r>
          </a:p>
          <a:p>
            <a:pPr fontAlgn="base">
              <a:lnSpc>
                <a:spcPct val="100000"/>
              </a:lnSpc>
            </a:pPr>
            <a:r>
              <a:rPr lang="en-US" sz="3000" dirty="0">
                <a:latin typeface="Garamond" panose="02020404030301010803" pitchFamily="18" charset="0"/>
              </a:rPr>
              <a:t>The position number tells us to which index and account to charge a person's job​</a:t>
            </a:r>
          </a:p>
          <a:p>
            <a:pPr fontAlgn="base">
              <a:lnSpc>
                <a:spcPct val="100000"/>
              </a:lnSpc>
            </a:pPr>
            <a:r>
              <a:rPr lang="en-US" sz="3000" dirty="0">
                <a:latin typeface="Garamond" panose="02020404030301010803" pitchFamily="18" charset="0"/>
              </a:rPr>
              <a:t>Only one person can be in a full-time position number​</a:t>
            </a:r>
          </a:p>
          <a:p>
            <a:pPr fontAlgn="base">
              <a:lnSpc>
                <a:spcPct val="100000"/>
              </a:lnSpc>
            </a:pPr>
            <a:r>
              <a:rPr lang="en-US" sz="3000" dirty="0">
                <a:latin typeface="Garamond" panose="02020404030301010803" pitchFamily="18" charset="0"/>
              </a:rPr>
              <a:t>Multiple people can be in a part-time position number</a:t>
            </a:r>
          </a:p>
          <a:p>
            <a:pPr marL="0" indent="0">
              <a:buNone/>
            </a:pPr>
            <a:endParaRPr lang="en-US" dirty="0">
              <a:solidFill>
                <a:srgbClr val="1F3A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1BF13D-CB00-40C9-A6B3-29BBBA6D3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>
                <a:latin typeface="Garamond" panose="02020404030301010803" pitchFamily="18" charset="0"/>
              </a:rPr>
              <a:t>Employees are grouped into 26 "Employee Classes" ​</a:t>
            </a:r>
          </a:p>
          <a:p>
            <a:pPr fontAlgn="base">
              <a:lnSpc>
                <a:spcPct val="120000"/>
              </a:lnSpc>
            </a:pPr>
            <a:endParaRPr lang="en-US" sz="2400" dirty="0">
              <a:latin typeface="Garamond" panose="02020404030301010803" pitchFamily="18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dirty="0">
                <a:latin typeface="Garamond" panose="02020404030301010803" pitchFamily="18" charset="0"/>
              </a:rPr>
              <a:t>Examples include:​</a:t>
            </a:r>
          </a:p>
          <a:p>
            <a:pPr marL="685800" lvl="2" fontAlgn="base">
              <a:lnSpc>
                <a:spcPct val="120000"/>
              </a:lnSpc>
              <a:spcBef>
                <a:spcPts val="1000"/>
              </a:spcBef>
            </a:pPr>
            <a:r>
              <a:rPr lang="en-US" dirty="0">
                <a:latin typeface="Garamond" panose="02020404030301010803" pitchFamily="18" charset="0"/>
              </a:rPr>
              <a:t>S2: Student Temporary (CS position numbers)​</a:t>
            </a:r>
          </a:p>
          <a:p>
            <a:pPr marL="685800" lvl="2" fontAlgn="base">
              <a:lnSpc>
                <a:spcPct val="120000"/>
              </a:lnSpc>
              <a:spcBef>
                <a:spcPts val="1000"/>
              </a:spcBef>
            </a:pPr>
            <a:r>
              <a:rPr lang="en-US" dirty="0">
                <a:latin typeface="Garamond" panose="02020404030301010803" pitchFamily="18" charset="0"/>
              </a:rPr>
              <a:t>T2: Salaried Temporary (ST, TP, DH position numbers)​</a:t>
            </a:r>
          </a:p>
          <a:p>
            <a:pPr marL="685800" lvl="2" fontAlgn="base">
              <a:lnSpc>
                <a:spcPct val="120000"/>
              </a:lnSpc>
              <a:spcBef>
                <a:spcPts val="1000"/>
              </a:spcBef>
            </a:pPr>
            <a:r>
              <a:rPr lang="en-US" dirty="0">
                <a:latin typeface="Garamond" panose="02020404030301010803" pitchFamily="18" charset="0"/>
              </a:rPr>
              <a:t>FA: Adjunct Faculty (AF position numbers)​</a:t>
            </a:r>
          </a:p>
          <a:p>
            <a:pPr marL="685800" lvl="2" fontAlgn="base">
              <a:lnSpc>
                <a:spcPct val="120000"/>
              </a:lnSpc>
              <a:spcBef>
                <a:spcPts val="1000"/>
              </a:spcBef>
            </a:pPr>
            <a:r>
              <a:rPr lang="en-US" dirty="0">
                <a:latin typeface="Garamond" panose="02020404030301010803" pitchFamily="18" charset="0"/>
              </a:rPr>
              <a:t>N1: Classified Staff 12 Months Non-Exempt (FTE position numbers)​</a:t>
            </a:r>
          </a:p>
          <a:p>
            <a:pPr marL="685800" lvl="2" fontAlgn="base">
              <a:lnSpc>
                <a:spcPct val="120000"/>
              </a:lnSpc>
              <a:spcBef>
                <a:spcPts val="1000"/>
              </a:spcBef>
            </a:pPr>
            <a:r>
              <a:rPr lang="en-US" dirty="0">
                <a:latin typeface="Garamond" panose="02020404030301010803" pitchFamily="18" charset="0"/>
              </a:rPr>
              <a:t>E1: Classified Staff 12 Months Exempt (FTE position numbers)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4CA1D-3F11-4B3B-9340-565A8B61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40" y="215446"/>
            <a:ext cx="10747169" cy="643392"/>
          </a:xfrm>
        </p:spPr>
        <p:txBody>
          <a:bodyPr>
            <a:normAutofit fontScale="90000"/>
          </a:bodyPr>
          <a:lstStyle/>
          <a:p>
            <a:r>
              <a:rPr lang="en-US" dirty="0"/>
              <a:t>How Fringe Rates Are Created</a:t>
            </a:r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CBC1025D-7235-42D5-8A8A-B901CE7460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801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1BF13D-CB00-40C9-A6B3-29BBBA6D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68" y="1428795"/>
            <a:ext cx="10747169" cy="4000409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30000"/>
              </a:lnSpc>
            </a:pPr>
            <a:r>
              <a:rPr lang="en-US" sz="2400" dirty="0">
                <a:latin typeface="Garamond" panose="02020404030301010803" pitchFamily="18" charset="0"/>
              </a:rPr>
              <a:t>Each payroll, the budget office tracks the amount of fringe actually paid out as a percentage of salary, grouped by employee class​</a:t>
            </a:r>
          </a:p>
          <a:p>
            <a:pPr fontAlgn="base">
              <a:lnSpc>
                <a:spcPct val="130000"/>
              </a:lnSpc>
            </a:pPr>
            <a:r>
              <a:rPr lang="en-US" sz="2400" dirty="0">
                <a:latin typeface="Garamond" panose="02020404030301010803" pitchFamily="18" charset="0"/>
              </a:rPr>
              <a:t>Taking an average over the fiscal year of each of these calculations produces an average actual fringe rate per employee class​</a:t>
            </a:r>
          </a:p>
          <a:p>
            <a:pPr fontAlgn="base">
              <a:lnSpc>
                <a:spcPct val="130000"/>
              </a:lnSpc>
            </a:pPr>
            <a:r>
              <a:rPr lang="en-US" sz="2400" dirty="0">
                <a:latin typeface="Garamond" panose="02020404030301010803" pitchFamily="18" charset="0"/>
              </a:rPr>
              <a:t>This is then compared to the previous year's rate and adjustments are made for the next fiscal year​</a:t>
            </a:r>
          </a:p>
          <a:p>
            <a:pPr fontAlgn="base">
              <a:lnSpc>
                <a:spcPct val="130000"/>
              </a:lnSpc>
            </a:pPr>
            <a:r>
              <a:rPr lang="en-US" sz="2400" dirty="0">
                <a:latin typeface="Garamond" panose="02020404030301010803" pitchFamily="18" charset="0"/>
              </a:rPr>
              <a:t>Lastly, the Budget Office then accounts for known increases or decreases (health insurance, pension) ​</a:t>
            </a:r>
          </a:p>
          <a:p>
            <a:endParaRPr lang="en-US" dirty="0"/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FE7607B8-EE00-4325-8631-FC052F2C60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561" y="858838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2">
            <a:extLst>
              <a:ext uri="{FF2B5EF4-FFF2-40B4-BE49-F238E27FC236}">
                <a16:creationId xmlns:a16="http://schemas.microsoft.com/office/drawing/2014/main" id="{3BA7816F-4F6D-4C1A-B975-45660B14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40" y="215446"/>
            <a:ext cx="10747169" cy="643392"/>
          </a:xfrm>
        </p:spPr>
        <p:txBody>
          <a:bodyPr>
            <a:normAutofit fontScale="90000"/>
          </a:bodyPr>
          <a:lstStyle/>
          <a:p>
            <a:r>
              <a:rPr lang="en-US" dirty="0"/>
              <a:t>How Fringe Rates Are Created</a:t>
            </a:r>
          </a:p>
        </p:txBody>
      </p:sp>
    </p:spTree>
    <p:extLst>
      <p:ext uri="{BB962C8B-B14F-4D97-AF65-F5344CB8AC3E}">
        <p14:creationId xmlns:p14="http://schemas.microsoft.com/office/powerpoint/2010/main" val="38137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64FB4-36A3-4394-9895-0C8A8F8E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A86A13-61CE-40FA-9D74-693ACC80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31" y="2291896"/>
            <a:ext cx="10747169" cy="1137104"/>
          </a:xfrm>
        </p:spPr>
        <p:txBody>
          <a:bodyPr>
            <a:normAutofit/>
          </a:bodyPr>
          <a:lstStyle/>
          <a:p>
            <a:r>
              <a:rPr lang="en-US" dirty="0"/>
              <a:t>Budget Office Website on Citadel.edu</a:t>
            </a:r>
          </a:p>
        </p:txBody>
      </p:sp>
    </p:spTree>
    <p:extLst>
      <p:ext uri="{BB962C8B-B14F-4D97-AF65-F5344CB8AC3E}">
        <p14:creationId xmlns:p14="http://schemas.microsoft.com/office/powerpoint/2010/main" val="36025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EDFD54-6483-414C-80C8-54A0BF668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5" y="1247322"/>
            <a:ext cx="8606567" cy="46131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120BC-424D-40B2-B86A-13D1DB9B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B7E959-751C-4E20-8ECE-347B88F5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1" y="269164"/>
            <a:ext cx="10747169" cy="708762"/>
          </a:xfrm>
        </p:spPr>
        <p:txBody>
          <a:bodyPr>
            <a:normAutofit/>
          </a:bodyPr>
          <a:lstStyle/>
          <a:p>
            <a:r>
              <a:rPr lang="en-US" sz="3600" dirty="0"/>
              <a:t>Budget Office Website: www.citadel.edu/root/budget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9F28530C-D5E6-4090-86D8-2CC8A7E5F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65" y="997495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ular Callout 2">
            <a:extLst>
              <a:ext uri="{FF2B5EF4-FFF2-40B4-BE49-F238E27FC236}">
                <a16:creationId xmlns:a16="http://schemas.microsoft.com/office/drawing/2014/main" id="{883DDADE-C736-475D-910B-B0F583BE143D}"/>
              </a:ext>
            </a:extLst>
          </p:cNvPr>
          <p:cNvSpPr/>
          <p:nvPr/>
        </p:nvSpPr>
        <p:spPr>
          <a:xfrm>
            <a:off x="4530149" y="3211421"/>
            <a:ext cx="1745523" cy="1437581"/>
          </a:xfrm>
          <a:prstGeom prst="wedgeRectCallout">
            <a:avLst>
              <a:gd name="adj1" fmla="val -168377"/>
              <a:gd name="adj2" fmla="val -97477"/>
            </a:avLst>
          </a:prstGeom>
          <a:solidFill>
            <a:srgbClr val="3975B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of Resource Advisors</a:t>
            </a:r>
          </a:p>
        </p:txBody>
      </p:sp>
      <p:sp>
        <p:nvSpPr>
          <p:cNvPr id="7" name="Rectangular Callout 2">
            <a:extLst>
              <a:ext uri="{FF2B5EF4-FFF2-40B4-BE49-F238E27FC236}">
                <a16:creationId xmlns:a16="http://schemas.microsoft.com/office/drawing/2014/main" id="{07814DFF-11F2-49A4-AEEE-A9065DA5AD49}"/>
              </a:ext>
            </a:extLst>
          </p:cNvPr>
          <p:cNvSpPr/>
          <p:nvPr/>
        </p:nvSpPr>
        <p:spPr>
          <a:xfrm>
            <a:off x="5759045" y="1478511"/>
            <a:ext cx="1745523" cy="1437581"/>
          </a:xfrm>
          <a:prstGeom prst="wedgeRectCallout">
            <a:avLst>
              <a:gd name="adj1" fmla="val -217454"/>
              <a:gd name="adj2" fmla="val 4964"/>
            </a:avLst>
          </a:prstGeom>
          <a:solidFill>
            <a:srgbClr val="3975B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Budget Guidance Memo</a:t>
            </a:r>
          </a:p>
        </p:txBody>
      </p:sp>
    </p:spTree>
    <p:extLst>
      <p:ext uri="{BB962C8B-B14F-4D97-AF65-F5344CB8AC3E}">
        <p14:creationId xmlns:p14="http://schemas.microsoft.com/office/powerpoint/2010/main" val="9937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17FF99-52F7-4EAE-93B2-343BD4FAB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5" y="1247322"/>
            <a:ext cx="8606567" cy="46131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120BC-424D-40B2-B86A-13D1DB9B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B7E959-751C-4E20-8ECE-347B88F5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1" y="269164"/>
            <a:ext cx="10747169" cy="708762"/>
          </a:xfrm>
        </p:spPr>
        <p:txBody>
          <a:bodyPr>
            <a:normAutofit/>
          </a:bodyPr>
          <a:lstStyle/>
          <a:p>
            <a:r>
              <a:rPr lang="en-US" sz="3600" dirty="0"/>
              <a:t>Additional Resources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9F28530C-D5E6-4090-86D8-2CC8A7E5F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65" y="997495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ular Callout 2">
            <a:extLst>
              <a:ext uri="{FF2B5EF4-FFF2-40B4-BE49-F238E27FC236}">
                <a16:creationId xmlns:a16="http://schemas.microsoft.com/office/drawing/2014/main" id="{883DDADE-C736-475D-910B-B0F583BE143D}"/>
              </a:ext>
            </a:extLst>
          </p:cNvPr>
          <p:cNvSpPr/>
          <p:nvPr/>
        </p:nvSpPr>
        <p:spPr>
          <a:xfrm>
            <a:off x="5475895" y="1387330"/>
            <a:ext cx="2494852" cy="1491166"/>
          </a:xfrm>
          <a:prstGeom prst="wedgeRectCallout">
            <a:avLst>
              <a:gd name="adj1" fmla="val -150736"/>
              <a:gd name="adj2" fmla="val 40644"/>
            </a:avLst>
          </a:prstGeom>
          <a:solidFill>
            <a:srgbClr val="3975B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Summary of funds spent on temporary positions</a:t>
            </a:r>
          </a:p>
        </p:txBody>
      </p:sp>
      <p:sp>
        <p:nvSpPr>
          <p:cNvPr id="8" name="Rectangular Callout 2">
            <a:extLst>
              <a:ext uri="{FF2B5EF4-FFF2-40B4-BE49-F238E27FC236}">
                <a16:creationId xmlns:a16="http://schemas.microsoft.com/office/drawing/2014/main" id="{E49D11AD-E420-4F2A-BEC8-D6D5AEC223E9}"/>
              </a:ext>
            </a:extLst>
          </p:cNvPr>
          <p:cNvSpPr/>
          <p:nvPr/>
        </p:nvSpPr>
        <p:spPr>
          <a:xfrm>
            <a:off x="5830185" y="3553913"/>
            <a:ext cx="2494852" cy="1491166"/>
          </a:xfrm>
          <a:prstGeom prst="wedgeRectCallout">
            <a:avLst>
              <a:gd name="adj1" fmla="val -169914"/>
              <a:gd name="adj2" fmla="val -84137"/>
            </a:avLst>
          </a:prstGeom>
          <a:solidFill>
            <a:srgbClr val="3975B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Copy of this presentation &amp; fringe rates</a:t>
            </a:r>
          </a:p>
        </p:txBody>
      </p:sp>
    </p:spTree>
    <p:extLst>
      <p:ext uri="{BB962C8B-B14F-4D97-AF65-F5344CB8AC3E}">
        <p14:creationId xmlns:p14="http://schemas.microsoft.com/office/powerpoint/2010/main" val="20885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120BC-424D-40B2-B86A-13D1DB9B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B7E959-751C-4E20-8ECE-347B88F5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1" y="269164"/>
            <a:ext cx="10747169" cy="708762"/>
          </a:xfrm>
        </p:spPr>
        <p:txBody>
          <a:bodyPr>
            <a:normAutofit/>
          </a:bodyPr>
          <a:lstStyle/>
          <a:p>
            <a:r>
              <a:rPr lang="en-US" sz="3600" dirty="0"/>
              <a:t>Temporary Positions Reporting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9F28530C-D5E6-4090-86D8-2CC8A7E5F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65" y="997495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A1D463D-6FE0-4167-B706-1D97057C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04" y="1481573"/>
            <a:ext cx="9260905" cy="3773818"/>
          </a:xfrm>
          <a:prstGeom prst="rect">
            <a:avLst/>
          </a:prstGeom>
        </p:spPr>
      </p:pic>
      <p:sp>
        <p:nvSpPr>
          <p:cNvPr id="11" name="Rectangular Callout 2">
            <a:extLst>
              <a:ext uri="{FF2B5EF4-FFF2-40B4-BE49-F238E27FC236}">
                <a16:creationId xmlns:a16="http://schemas.microsoft.com/office/drawing/2014/main" id="{883DDADE-C736-475D-910B-B0F583BE143D}"/>
              </a:ext>
            </a:extLst>
          </p:cNvPr>
          <p:cNvSpPr/>
          <p:nvPr/>
        </p:nvSpPr>
        <p:spPr>
          <a:xfrm>
            <a:off x="9730829" y="3515628"/>
            <a:ext cx="2244201" cy="1283833"/>
          </a:xfrm>
          <a:prstGeom prst="wedgeRectCallout">
            <a:avLst>
              <a:gd name="adj1" fmla="val -156560"/>
              <a:gd name="adj2" fmla="val -95158"/>
            </a:avLst>
          </a:prstGeom>
          <a:solidFill>
            <a:srgbClr val="3975B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“Current Balance”</a:t>
            </a:r>
          </a:p>
        </p:txBody>
      </p:sp>
    </p:spTree>
    <p:extLst>
      <p:ext uri="{BB962C8B-B14F-4D97-AF65-F5344CB8AC3E}">
        <p14:creationId xmlns:p14="http://schemas.microsoft.com/office/powerpoint/2010/main" val="11844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71F46-AF14-4587-A860-2F7057B7A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37" y="1030975"/>
            <a:ext cx="7374614" cy="42173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120BC-424D-40B2-B86A-13D1DB9B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B7E959-751C-4E20-8ECE-347B88F5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1" y="269164"/>
            <a:ext cx="10747169" cy="708762"/>
          </a:xfrm>
        </p:spPr>
        <p:txBody>
          <a:bodyPr>
            <a:normAutofit/>
          </a:bodyPr>
          <a:lstStyle/>
          <a:p>
            <a:r>
              <a:rPr lang="en-US" sz="3600" dirty="0"/>
              <a:t>Temporary Positions Reporting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9F28530C-D5E6-4090-86D8-2CC8A7E5F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65" y="997495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ular Callout 2">
            <a:extLst>
              <a:ext uri="{FF2B5EF4-FFF2-40B4-BE49-F238E27FC236}">
                <a16:creationId xmlns:a16="http://schemas.microsoft.com/office/drawing/2014/main" id="{883DDADE-C736-475D-910B-B0F583BE143D}"/>
              </a:ext>
            </a:extLst>
          </p:cNvPr>
          <p:cNvSpPr/>
          <p:nvPr/>
        </p:nvSpPr>
        <p:spPr>
          <a:xfrm>
            <a:off x="9029002" y="3139666"/>
            <a:ext cx="2600071" cy="1667882"/>
          </a:xfrm>
          <a:prstGeom prst="wedgeRectCallout">
            <a:avLst>
              <a:gd name="adj1" fmla="val -201224"/>
              <a:gd name="adj2" fmla="val -33401"/>
            </a:avLst>
          </a:prstGeom>
          <a:solidFill>
            <a:srgbClr val="3975B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Produces a PDF listing all temp positions by index</a:t>
            </a:r>
          </a:p>
          <a:p>
            <a:pPr algn="ctr"/>
            <a:r>
              <a:rPr lang="en-US" dirty="0"/>
              <a:t>Note: temp pay lags by 2 weeks</a:t>
            </a:r>
          </a:p>
        </p:txBody>
      </p:sp>
    </p:spTree>
    <p:extLst>
      <p:ext uri="{BB962C8B-B14F-4D97-AF65-F5344CB8AC3E}">
        <p14:creationId xmlns:p14="http://schemas.microsoft.com/office/powerpoint/2010/main" val="28808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64FB4-36A3-4394-9895-0C8A8F8E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A86A13-61CE-40FA-9D74-693ACC80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31" y="2291896"/>
            <a:ext cx="10747169" cy="1137104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Contact: Budget@Citadel.edu</a:t>
            </a:r>
          </a:p>
        </p:txBody>
      </p:sp>
    </p:spTree>
    <p:extLst>
      <p:ext uri="{BB962C8B-B14F-4D97-AF65-F5344CB8AC3E}">
        <p14:creationId xmlns:p14="http://schemas.microsoft.com/office/powerpoint/2010/main" val="15925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120BC-424D-40B2-B86A-13D1DB9B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B7E959-751C-4E20-8ECE-347B88F5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1" y="269164"/>
            <a:ext cx="10747169" cy="708762"/>
          </a:xfrm>
        </p:spPr>
        <p:txBody>
          <a:bodyPr>
            <a:normAutofit/>
          </a:bodyPr>
          <a:lstStyle/>
          <a:p>
            <a:r>
              <a:rPr lang="en-US" sz="3600" dirty="0"/>
              <a:t>Requesting Temp Position Numbers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9F28530C-D5E6-4090-86D8-2CC8A7E5F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65" y="997495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6DA76E4-F266-48BF-B0E0-83D741B3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1347159"/>
            <a:ext cx="10344098" cy="3820259"/>
          </a:xfrm>
        </p:spPr>
        <p:txBody>
          <a:bodyPr>
            <a:normAutofit/>
          </a:bodyPr>
          <a:lstStyle/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The Budget Office assigns position numbers for temporary positions: hourly temps (HT), salaried temps (ST), bonuses (BA), dual employment (DE), and graduate assistants (GA)</a:t>
            </a:r>
          </a:p>
          <a:p>
            <a:r>
              <a:rPr lang="en-US" dirty="0">
                <a:latin typeface="Garamond" panose="02020404030301010803" pitchFamily="18" charset="0"/>
              </a:rPr>
              <a:t>HR assigns permanent position numbers</a:t>
            </a:r>
          </a:p>
          <a:p>
            <a:r>
              <a:rPr lang="en-US" dirty="0">
                <a:solidFill>
                  <a:srgbClr val="1F3A60"/>
                </a:solidFill>
                <a:latin typeface="Garamond" panose="02020404030301010803" pitchFamily="18" charset="0"/>
              </a:rPr>
              <a:t>Email </a:t>
            </a:r>
            <a:r>
              <a:rPr lang="en-US" dirty="0">
                <a:latin typeface="Garamond" panose="02020404030301010803" pitchFamily="18" charset="0"/>
              </a:rPr>
              <a:t>Susan Schady </a:t>
            </a:r>
            <a:r>
              <a:rPr lang="en-US" dirty="0">
                <a:solidFill>
                  <a:srgbClr val="1F3A60"/>
                </a:solidFill>
                <a:latin typeface="Garamond" panose="02020404030301010803" pitchFamily="18" charset="0"/>
              </a:rPr>
              <a:t>with your request for a temporary position number</a:t>
            </a:r>
          </a:p>
          <a:p>
            <a:pPr lvl="2" fontAlgn="base"/>
            <a:r>
              <a:rPr lang="en-US" dirty="0">
                <a:latin typeface="Garamond" panose="02020404030301010803" pitchFamily="18" charset="0"/>
              </a:rPr>
              <a:t>IMPORTANT: Please provide the index to charge; the budget office does not have this information​</a:t>
            </a:r>
          </a:p>
          <a:p>
            <a:pPr lvl="2" fontAlgn="base"/>
            <a:r>
              <a:rPr lang="en-US" dirty="0">
                <a:latin typeface="Garamond" panose="02020404030301010803" pitchFamily="18" charset="0"/>
              </a:rPr>
              <a:t>Also indicate what type of position you need (HT, ST, etc.)</a:t>
            </a:r>
          </a:p>
          <a:p>
            <a:pPr marL="0" indent="0">
              <a:buNone/>
            </a:pPr>
            <a:endParaRPr lang="en-US" dirty="0">
              <a:solidFill>
                <a:srgbClr val="1F3A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76103-7232-433C-9A1B-444123A4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43E26-BBDB-4FC6-9233-34E4A046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5B38872-9BE6-4230-A790-7D0B4709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1" y="269164"/>
            <a:ext cx="10747169" cy="708762"/>
          </a:xfrm>
        </p:spPr>
        <p:txBody>
          <a:bodyPr>
            <a:normAutofit/>
          </a:bodyPr>
          <a:lstStyle/>
          <a:p>
            <a:r>
              <a:rPr lang="en-US" sz="3600" dirty="0"/>
              <a:t>Temporary vs Full Time Position Numbers</a:t>
            </a: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BEDADCAA-4228-49B6-B568-58C22FDAB1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65" y="997495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55FAEA5-3E94-47B7-9375-B475D5BFA1CE}"/>
              </a:ext>
            </a:extLst>
          </p:cNvPr>
          <p:cNvSpPr txBox="1">
            <a:spLocks/>
          </p:cNvSpPr>
          <p:nvPr/>
        </p:nvSpPr>
        <p:spPr>
          <a:xfrm>
            <a:off x="456600" y="1106058"/>
            <a:ext cx="5717697" cy="4645884"/>
          </a:xfrm>
          <a:prstGeom prst="rect">
            <a:avLst/>
          </a:prstGeom>
          <a:ln w="539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4700" dirty="0"/>
              <a:t>Part time position numbers: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4400" dirty="0">
                <a:latin typeface="Garamond" panose="02020404030301010803" pitchFamily="18" charset="0"/>
              </a:rPr>
              <a:t>“HTXXXX”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Garamond" panose="02020404030301010803" pitchFamily="18" charset="0"/>
              </a:rPr>
              <a:t>HT - Hourly Temps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Garamond" panose="02020404030301010803" pitchFamily="18" charset="0"/>
              </a:rPr>
              <a:t>ST - Salaried Temps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Garamond" panose="02020404030301010803" pitchFamily="18" charset="0"/>
              </a:rPr>
              <a:t>TP – Temporary salary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Garamond" panose="02020404030301010803" pitchFamily="18" charset="0"/>
              </a:rPr>
              <a:t>BA - Bonus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Garamond" panose="02020404030301010803" pitchFamily="18" charset="0"/>
              </a:rPr>
              <a:t>DE - Dual Employment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Garamond" panose="02020404030301010803" pitchFamily="18" charset="0"/>
              </a:rPr>
              <a:t>GA - Graduate Assistants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dirty="0">
                <a:latin typeface="Garamond" panose="02020404030301010803" pitchFamily="18" charset="0"/>
              </a:rPr>
              <a:t>CS - Cadets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Garamond" panose="02020404030301010803" pitchFamily="18" charset="0"/>
              </a:rPr>
              <a:t>Multiple people can fill a part time position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latin typeface="Garamond" panose="02020404030301010803" pitchFamily="18" charset="0"/>
              </a:rPr>
              <a:t>Budget office assigns temp position numbers</a:t>
            </a: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C25C994-29E7-411A-9DD4-1E4FE37D76AC}"/>
              </a:ext>
            </a:extLst>
          </p:cNvPr>
          <p:cNvSpPr txBox="1">
            <a:spLocks/>
          </p:cNvSpPr>
          <p:nvPr/>
        </p:nvSpPr>
        <p:spPr>
          <a:xfrm>
            <a:off x="6535024" y="1106059"/>
            <a:ext cx="4990669" cy="19307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Full time (FTE) position numbers:</a:t>
            </a:r>
          </a:p>
          <a:p>
            <a:pPr marL="0" indent="0" algn="ctr">
              <a:buNone/>
            </a:pPr>
            <a:r>
              <a:rPr lang="en-US" sz="2700" dirty="0">
                <a:latin typeface="Garamond" panose="02020404030301010803" pitchFamily="18" charset="0"/>
              </a:rPr>
              <a:t>“001234”</a:t>
            </a:r>
          </a:p>
          <a:p>
            <a:pPr marL="0" indent="0" algn="ctr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2700" dirty="0">
                <a:latin typeface="Garamond" panose="02020404030301010803" pitchFamily="18" charset="0"/>
              </a:rPr>
              <a:t>Only one person can be in a full time position</a:t>
            </a:r>
          </a:p>
          <a:p>
            <a:pPr marL="0" indent="0" algn="ctr">
              <a:buNone/>
            </a:pPr>
            <a:r>
              <a:rPr lang="en-US" sz="2700" dirty="0">
                <a:latin typeface="Garamond" panose="02020404030301010803" pitchFamily="18" charset="0"/>
              </a:rPr>
              <a:t>HR assigns FTE position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120BC-424D-40B2-B86A-13D1DB9B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B7E959-751C-4E20-8ECE-347B88F5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1" y="269164"/>
            <a:ext cx="10747169" cy="708762"/>
          </a:xfrm>
        </p:spPr>
        <p:txBody>
          <a:bodyPr>
            <a:normAutofit/>
          </a:bodyPr>
          <a:lstStyle/>
          <a:p>
            <a:r>
              <a:rPr lang="en-US" sz="3600" dirty="0"/>
              <a:t>Funding Position Budgets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9F28530C-D5E6-4090-86D8-2CC8A7E5F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965" y="997495"/>
            <a:ext cx="10968728" cy="0"/>
          </a:xfrm>
          <a:prstGeom prst="line">
            <a:avLst/>
          </a:prstGeom>
          <a:noFill/>
          <a:ln w="19050" algn="ctr">
            <a:solidFill>
              <a:srgbClr val="3760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6DA76E4-F266-48BF-B0E0-83D741B3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1347159"/>
            <a:ext cx="10344098" cy="3820259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The Budget Office handles funding of ALL (temp and permanent) position budgets.</a:t>
            </a:r>
          </a:p>
          <a:p>
            <a:r>
              <a:rPr lang="en-US" dirty="0">
                <a:latin typeface="Garamond" panose="02020404030301010803" pitchFamily="18" charset="0"/>
              </a:rPr>
              <a:t>At the start of the fiscal year (July 1</a:t>
            </a:r>
            <a:r>
              <a:rPr lang="en-US" baseline="30000" dirty="0">
                <a:latin typeface="Garamond" panose="02020404030301010803" pitchFamily="18" charset="0"/>
              </a:rPr>
              <a:t>st</a:t>
            </a:r>
            <a:r>
              <a:rPr lang="en-US" dirty="0">
                <a:latin typeface="Garamond" panose="02020404030301010803" pitchFamily="18" charset="0"/>
              </a:rPr>
              <a:t>) the position budget as of June 30</a:t>
            </a:r>
            <a:r>
              <a:rPr lang="en-US" baseline="30000" dirty="0">
                <a:latin typeface="Garamond" panose="02020404030301010803" pitchFamily="18" charset="0"/>
              </a:rPr>
              <a:t>th</a:t>
            </a:r>
            <a:r>
              <a:rPr lang="en-US" dirty="0">
                <a:latin typeface="Garamond" panose="02020404030301010803" pitchFamily="18" charset="0"/>
              </a:rPr>
              <a:t> rolls to the new year to fund the labor accounts.  Adding up all the position budgets assigned to a certain labor account (e.g., 610100 Salary Unclassified) gives you the total labor funding for that labor account. </a:t>
            </a:r>
          </a:p>
          <a:p>
            <a:r>
              <a:rPr lang="en-US" b="1" dirty="0">
                <a:latin typeface="Garamond" panose="02020404030301010803" pitchFamily="18" charset="0"/>
              </a:rPr>
              <a:t>When completing the EPAF if the current position funding is insufficient to cover the proposed salary you must explain where to get funds from</a:t>
            </a:r>
            <a:r>
              <a:rPr lang="en-US" dirty="0">
                <a:latin typeface="Garamond" panose="02020404030301010803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1694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64FB4-36A3-4394-9895-0C8A8F8E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A86A13-61CE-40FA-9D74-693ACC80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40" y="2291896"/>
            <a:ext cx="10747169" cy="11371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Using Banner to Check Budgets/Actuals</a:t>
            </a:r>
          </a:p>
        </p:txBody>
      </p:sp>
    </p:spTree>
    <p:extLst>
      <p:ext uri="{BB962C8B-B14F-4D97-AF65-F5344CB8AC3E}">
        <p14:creationId xmlns:p14="http://schemas.microsoft.com/office/powerpoint/2010/main" val="42411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 Citadel">
  <a:themeElements>
    <a:clrScheme name="The Citadel">
      <a:dk1>
        <a:srgbClr val="1F3A60"/>
      </a:dk1>
      <a:lt1>
        <a:srgbClr val="FFFFFF"/>
      </a:lt1>
      <a:dk2>
        <a:srgbClr val="1F3A60"/>
      </a:dk2>
      <a:lt2>
        <a:srgbClr val="FFFFFF"/>
      </a:lt2>
      <a:accent1>
        <a:srgbClr val="3975B7"/>
      </a:accent1>
      <a:accent2>
        <a:srgbClr val="CDA31F"/>
      </a:accent2>
      <a:accent3>
        <a:srgbClr val="58603C"/>
      </a:accent3>
      <a:accent4>
        <a:srgbClr val="E48725"/>
      </a:accent4>
      <a:accent5>
        <a:srgbClr val="934E22"/>
      </a:accent5>
      <a:accent6>
        <a:srgbClr val="C22126"/>
      </a:accent6>
      <a:hlink>
        <a:srgbClr val="3975B7"/>
      </a:hlink>
      <a:folHlink>
        <a:srgbClr val="CDA31F"/>
      </a:folHlink>
    </a:clrScheme>
    <a:fontScheme name="The Citadel">
      <a:majorFont>
        <a:latin typeface="Garamon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C1D7EF-7F66-4F47-83A6-42D28D17FA5E}" vid="{56741FB1-8B5F-4B30-A7A7-4A7B5BEFF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The-Citadel_Traditional_16_9</Template>
  <TotalTime>22289</TotalTime>
  <Words>2602</Words>
  <Application>Microsoft Office PowerPoint</Application>
  <PresentationFormat>Widescreen</PresentationFormat>
  <Paragraphs>391</Paragraphs>
  <Slides>58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Garamond</vt:lpstr>
      <vt:lpstr>Open Sans</vt:lpstr>
      <vt:lpstr>The Citadel</vt:lpstr>
      <vt:lpstr>General Budget Training</vt:lpstr>
      <vt:lpstr>Topics</vt:lpstr>
      <vt:lpstr>PowerPoint Presentation</vt:lpstr>
      <vt:lpstr>Position Numbers &amp; Funding</vt:lpstr>
      <vt:lpstr>Position Numbers &amp; Funding</vt:lpstr>
      <vt:lpstr>Requesting Temp Position Numbers</vt:lpstr>
      <vt:lpstr>Temporary vs Full Time Position Numbers</vt:lpstr>
      <vt:lpstr>Funding Position Budgets</vt:lpstr>
      <vt:lpstr>Using Banner to Check Budgets/Actuals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 Banner: Step 1 (Login to Lesesne Gateway)</vt:lpstr>
      <vt:lpstr>Access Banner: Step 2</vt:lpstr>
      <vt:lpstr>Access Banner: Step 3</vt:lpstr>
      <vt:lpstr>Banner Main Screen</vt:lpstr>
      <vt:lpstr>FGIBAVL: Available Budget</vt:lpstr>
      <vt:lpstr>FGIBAVL: Available Budget</vt:lpstr>
      <vt:lpstr>FGIBAVL: Available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FGITBSR: Fund Cash Balance</vt:lpstr>
      <vt:lpstr>FGITBSR: Fund Cash Balance</vt:lpstr>
      <vt:lpstr>FGITBSR: Fund Cash Balance</vt:lpstr>
      <vt:lpstr>PowerPoint Presentation</vt:lpstr>
      <vt:lpstr>PowerPoint Presentation</vt:lpstr>
      <vt:lpstr>How To Check What Is Left to Spend in Index Cont.</vt:lpstr>
      <vt:lpstr>Transferring Budgets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Basics of Fringe Rates</vt:lpstr>
      <vt:lpstr>Current Fringe Process</vt:lpstr>
      <vt:lpstr>PowerPoint Presentation</vt:lpstr>
      <vt:lpstr>How Fringe Rates Are Created</vt:lpstr>
      <vt:lpstr>How Fringe Rates Are Created</vt:lpstr>
      <vt:lpstr>Budget Office Website on Citadel.edu</vt:lpstr>
      <vt:lpstr>Budget Office Website: www.citadel.edu/root/budget</vt:lpstr>
      <vt:lpstr>Additional Resources</vt:lpstr>
      <vt:lpstr>Temporary Positions Reporting</vt:lpstr>
      <vt:lpstr>Temporary Positions Reporting</vt:lpstr>
      <vt:lpstr>Questions?  Contact: Budget@Citadel.edu</vt:lpstr>
      <vt:lpstr>PowerPoint Presentation</vt:lpstr>
    </vt:vector>
  </TitlesOfParts>
  <Company>The Citadel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L. Pace</dc:creator>
  <cp:lastModifiedBy>Susan L Schady</cp:lastModifiedBy>
  <cp:revision>502</cp:revision>
  <cp:lastPrinted>2021-09-07T14:36:36Z</cp:lastPrinted>
  <dcterms:created xsi:type="dcterms:W3CDTF">2018-10-24T14:18:46Z</dcterms:created>
  <dcterms:modified xsi:type="dcterms:W3CDTF">2024-06-20T14:56:56Z</dcterms:modified>
  <cp:contentStatus/>
</cp:coreProperties>
</file>