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3" r:id="rId1"/>
  </p:sldMasterIdLst>
  <p:notesMasterIdLst>
    <p:notesMasterId r:id="rId18"/>
  </p:notesMasterIdLst>
  <p:sldIdLst>
    <p:sldId id="275" r:id="rId2"/>
    <p:sldId id="260" r:id="rId3"/>
    <p:sldId id="262" r:id="rId4"/>
    <p:sldId id="268" r:id="rId5"/>
    <p:sldId id="271" r:id="rId6"/>
    <p:sldId id="269" r:id="rId7"/>
    <p:sldId id="270" r:id="rId8"/>
    <p:sldId id="261" r:id="rId9"/>
    <p:sldId id="273" r:id="rId10"/>
    <p:sldId id="274" r:id="rId11"/>
    <p:sldId id="264" r:id="rId12"/>
    <p:sldId id="265" r:id="rId13"/>
    <p:sldId id="266" r:id="rId14"/>
    <p:sldId id="272" r:id="rId15"/>
    <p:sldId id="263" r:id="rId16"/>
    <p:sldId id="259" r:id="rId17"/>
  </p:sldIdLst>
  <p:sldSz cx="9144000" cy="6858000" type="screen4x3"/>
  <p:notesSz cx="6858000" cy="9296400"/>
  <p:embeddedFontLst>
    <p:embeddedFont>
      <p:font typeface="Cambria Math" panose="02040503050406030204" pitchFamily="18" charset="0"/>
      <p:regular r:id="rId19"/>
    </p:embeddedFont>
    <p:embeddedFont>
      <p:font typeface="Garamond" panose="02020404030301010803" pitchFamily="18" charset="0"/>
      <p:regular r:id="rId20"/>
      <p:bold r:id="rId21"/>
      <p:italic r:id="rId22"/>
    </p:embeddedFont>
    <p:embeddedFont>
      <p:font typeface="Open Sans" panose="020B060603050402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75B7"/>
    <a:srgbClr val="1F3A60"/>
    <a:srgbClr val="5C8D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1620"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6BE875-4225-4787-B61E-44BA228D8CB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657AD15-8F34-42B2-9A61-57C002B91E00}">
      <dgm:prSet/>
      <dgm:spPr/>
      <dgm:t>
        <a:bodyPr/>
        <a:lstStyle/>
        <a:p>
          <a:r>
            <a:rPr lang="en-US"/>
            <a:t>Tommy &amp; Victoria Baker School of Business</a:t>
          </a:r>
        </a:p>
      </dgm:t>
    </dgm:pt>
    <dgm:pt modelId="{C16C5844-AB74-4451-8E1E-B20E68F0A6F4}" type="parTrans" cxnId="{AD700D78-AEFA-4A08-A977-B7FBEF5FE726}">
      <dgm:prSet/>
      <dgm:spPr/>
      <dgm:t>
        <a:bodyPr/>
        <a:lstStyle/>
        <a:p>
          <a:endParaRPr lang="en-US"/>
        </a:p>
      </dgm:t>
    </dgm:pt>
    <dgm:pt modelId="{6E86F6E5-D7A5-4CAF-AA88-DB55D83CFFF6}" type="sibTrans" cxnId="{AD700D78-AEFA-4A08-A977-B7FBEF5FE726}">
      <dgm:prSet/>
      <dgm:spPr/>
      <dgm:t>
        <a:bodyPr/>
        <a:lstStyle/>
        <a:p>
          <a:endParaRPr lang="en-US"/>
        </a:p>
      </dgm:t>
    </dgm:pt>
    <dgm:pt modelId="{C56772A1-B909-4525-A10F-4324AA3FDBC6}">
      <dgm:prSet/>
      <dgm:spPr/>
      <dgm:t>
        <a:bodyPr/>
        <a:lstStyle/>
        <a:p>
          <a:r>
            <a:rPr lang="en-US" i="1" dirty="0"/>
            <a:t>Morgan Mann</a:t>
          </a:r>
        </a:p>
        <a:p>
          <a:r>
            <a:rPr lang="en-US" i="1" dirty="0"/>
            <a:t>Undergraduate Program Coordinator &amp; Academic Advisor</a:t>
          </a:r>
          <a:endParaRPr lang="en-US" dirty="0"/>
        </a:p>
      </dgm:t>
    </dgm:pt>
    <dgm:pt modelId="{F6E7D6AB-F86E-4A1A-BE94-DF9C197C4081}" type="parTrans" cxnId="{D03B6843-6BD3-4F32-9847-61764ECE3C86}">
      <dgm:prSet/>
      <dgm:spPr/>
      <dgm:t>
        <a:bodyPr/>
        <a:lstStyle/>
        <a:p>
          <a:endParaRPr lang="en-US"/>
        </a:p>
      </dgm:t>
    </dgm:pt>
    <dgm:pt modelId="{C7D8C4D6-9A37-4A71-B573-8C5CD3DF2AAF}" type="sibTrans" cxnId="{D03B6843-6BD3-4F32-9847-61764ECE3C86}">
      <dgm:prSet/>
      <dgm:spPr/>
      <dgm:t>
        <a:bodyPr/>
        <a:lstStyle/>
        <a:p>
          <a:endParaRPr lang="en-US"/>
        </a:p>
      </dgm:t>
    </dgm:pt>
    <dgm:pt modelId="{BAE5761A-7DEB-48EF-B3FC-25FFA5E9EADC}">
      <dgm:prSet/>
      <dgm:spPr/>
      <dgm:t>
        <a:bodyPr/>
        <a:lstStyle/>
        <a:p>
          <a:r>
            <a:rPr lang="en-US"/>
            <a:t>School of Engineering</a:t>
          </a:r>
        </a:p>
      </dgm:t>
    </dgm:pt>
    <dgm:pt modelId="{D5B6DA58-ADEE-478F-B215-D3E6524B2032}" type="parTrans" cxnId="{0CD5F79A-7986-422A-8FF8-EE4EBED59F49}">
      <dgm:prSet/>
      <dgm:spPr/>
      <dgm:t>
        <a:bodyPr/>
        <a:lstStyle/>
        <a:p>
          <a:endParaRPr lang="en-US"/>
        </a:p>
      </dgm:t>
    </dgm:pt>
    <dgm:pt modelId="{89031004-3C65-4677-BE5F-9208E5CEF586}" type="sibTrans" cxnId="{0CD5F79A-7986-422A-8FF8-EE4EBED59F49}">
      <dgm:prSet/>
      <dgm:spPr/>
      <dgm:t>
        <a:bodyPr/>
        <a:lstStyle/>
        <a:p>
          <a:endParaRPr lang="en-US"/>
        </a:p>
      </dgm:t>
    </dgm:pt>
    <dgm:pt modelId="{3A96EA9C-32B1-438C-A7FB-BD92DF49683C}">
      <dgm:prSet/>
      <dgm:spPr/>
      <dgm:t>
        <a:bodyPr/>
        <a:lstStyle/>
        <a:p>
          <a:r>
            <a:rPr lang="en-US" i="1" dirty="0"/>
            <a:t>Abby Giordano</a:t>
          </a:r>
        </a:p>
        <a:p>
          <a:r>
            <a:rPr lang="en-US" i="1" dirty="0"/>
            <a:t>Program Coordinator</a:t>
          </a:r>
          <a:endParaRPr lang="en-US" dirty="0"/>
        </a:p>
      </dgm:t>
    </dgm:pt>
    <dgm:pt modelId="{46DE61A5-F5E1-4E1A-AEEE-4912531162F0}" type="parTrans" cxnId="{4255A888-DF8E-40ED-A734-AE6DF5C559B5}">
      <dgm:prSet/>
      <dgm:spPr/>
      <dgm:t>
        <a:bodyPr/>
        <a:lstStyle/>
        <a:p>
          <a:endParaRPr lang="en-US"/>
        </a:p>
      </dgm:t>
    </dgm:pt>
    <dgm:pt modelId="{8232E15D-9293-4E66-A088-EE0F4C63FCB4}" type="sibTrans" cxnId="{4255A888-DF8E-40ED-A734-AE6DF5C559B5}">
      <dgm:prSet/>
      <dgm:spPr/>
      <dgm:t>
        <a:bodyPr/>
        <a:lstStyle/>
        <a:p>
          <a:endParaRPr lang="en-US"/>
        </a:p>
      </dgm:t>
    </dgm:pt>
    <dgm:pt modelId="{CFA12F49-953B-4DEC-93F0-E9AD4C6C376D}">
      <dgm:prSet/>
      <dgm:spPr/>
      <dgm:t>
        <a:bodyPr/>
        <a:lstStyle/>
        <a:p>
          <a:r>
            <a:rPr lang="en-US"/>
            <a:t>School of Humanities &amp; Social Sciences</a:t>
          </a:r>
        </a:p>
      </dgm:t>
    </dgm:pt>
    <dgm:pt modelId="{B282C2E9-D57A-492D-A0D4-415A97553A64}" type="parTrans" cxnId="{2604777B-031F-4D4C-9F9E-742F97C69781}">
      <dgm:prSet/>
      <dgm:spPr/>
      <dgm:t>
        <a:bodyPr/>
        <a:lstStyle/>
        <a:p>
          <a:endParaRPr lang="en-US"/>
        </a:p>
      </dgm:t>
    </dgm:pt>
    <dgm:pt modelId="{D51BEE4A-7117-4C28-9320-922B4559E4C6}" type="sibTrans" cxnId="{2604777B-031F-4D4C-9F9E-742F97C69781}">
      <dgm:prSet/>
      <dgm:spPr/>
      <dgm:t>
        <a:bodyPr/>
        <a:lstStyle/>
        <a:p>
          <a:endParaRPr lang="en-US"/>
        </a:p>
      </dgm:t>
    </dgm:pt>
    <dgm:pt modelId="{A96F63A5-C093-475F-BE08-1EEE3B4A7126}">
      <dgm:prSet/>
      <dgm:spPr/>
      <dgm:t>
        <a:bodyPr/>
        <a:lstStyle/>
        <a:p>
          <a:r>
            <a:rPr lang="en-US" i="1" dirty="0"/>
            <a:t>Coletta Bethea</a:t>
          </a:r>
        </a:p>
        <a:p>
          <a:r>
            <a:rPr lang="en-US" i="1" dirty="0"/>
            <a:t>Program Coordinator</a:t>
          </a:r>
          <a:endParaRPr lang="en-US" dirty="0"/>
        </a:p>
      </dgm:t>
    </dgm:pt>
    <dgm:pt modelId="{ED4BC95E-5EC0-49A4-B02E-DCE76B608805}" type="parTrans" cxnId="{0F785DB4-96D0-45C0-AB27-4A0A43F9BEC5}">
      <dgm:prSet/>
      <dgm:spPr/>
      <dgm:t>
        <a:bodyPr/>
        <a:lstStyle/>
        <a:p>
          <a:endParaRPr lang="en-US"/>
        </a:p>
      </dgm:t>
    </dgm:pt>
    <dgm:pt modelId="{183DD1B8-37A0-4AB5-BF0E-3A0CA91671B3}" type="sibTrans" cxnId="{0F785DB4-96D0-45C0-AB27-4A0A43F9BEC5}">
      <dgm:prSet/>
      <dgm:spPr/>
      <dgm:t>
        <a:bodyPr/>
        <a:lstStyle/>
        <a:p>
          <a:endParaRPr lang="en-US"/>
        </a:p>
      </dgm:t>
    </dgm:pt>
    <dgm:pt modelId="{04B6FC63-AD96-461C-8D04-35B97646D55D}">
      <dgm:prSet/>
      <dgm:spPr/>
      <dgm:t>
        <a:bodyPr/>
        <a:lstStyle/>
        <a:p>
          <a:r>
            <a:rPr lang="en-US"/>
            <a:t>Swain Family School of Science &amp; Mathematics</a:t>
          </a:r>
        </a:p>
      </dgm:t>
    </dgm:pt>
    <dgm:pt modelId="{286B4397-43EC-4F2F-8B7B-4E556FB679D8}" type="parTrans" cxnId="{B7BDE490-D409-44D1-AA1A-12C98FD48F7F}">
      <dgm:prSet/>
      <dgm:spPr/>
      <dgm:t>
        <a:bodyPr/>
        <a:lstStyle/>
        <a:p>
          <a:endParaRPr lang="en-US"/>
        </a:p>
      </dgm:t>
    </dgm:pt>
    <dgm:pt modelId="{FD8FCC48-8496-4EF5-B6D5-3661C46C6999}" type="sibTrans" cxnId="{B7BDE490-D409-44D1-AA1A-12C98FD48F7F}">
      <dgm:prSet/>
      <dgm:spPr/>
      <dgm:t>
        <a:bodyPr/>
        <a:lstStyle/>
        <a:p>
          <a:endParaRPr lang="en-US"/>
        </a:p>
      </dgm:t>
    </dgm:pt>
    <dgm:pt modelId="{1A54FDAB-14C7-448F-AAC9-48A60A30F4F0}">
      <dgm:prSet/>
      <dgm:spPr/>
      <dgm:t>
        <a:bodyPr/>
        <a:lstStyle/>
        <a:p>
          <a:r>
            <a:rPr lang="en-US" i="1" dirty="0"/>
            <a:t>Ashley Bukay</a:t>
          </a:r>
        </a:p>
        <a:p>
          <a:r>
            <a:rPr lang="en-US" i="1" dirty="0"/>
            <a:t>Assistant Professor of Nursing</a:t>
          </a:r>
          <a:endParaRPr lang="en-US" dirty="0"/>
        </a:p>
      </dgm:t>
    </dgm:pt>
    <dgm:pt modelId="{B4900A77-158E-4F05-AB3B-25E2CAAB3EB1}" type="parTrans" cxnId="{7F5241A0-0E70-422E-955A-808B5EB126FA}">
      <dgm:prSet/>
      <dgm:spPr/>
      <dgm:t>
        <a:bodyPr/>
        <a:lstStyle/>
        <a:p>
          <a:endParaRPr lang="en-US"/>
        </a:p>
      </dgm:t>
    </dgm:pt>
    <dgm:pt modelId="{0F4BEC10-9F8D-4D98-A5D7-A937FFF479EF}" type="sibTrans" cxnId="{7F5241A0-0E70-422E-955A-808B5EB126FA}">
      <dgm:prSet/>
      <dgm:spPr/>
      <dgm:t>
        <a:bodyPr/>
        <a:lstStyle/>
        <a:p>
          <a:endParaRPr lang="en-US"/>
        </a:p>
      </dgm:t>
    </dgm:pt>
    <dgm:pt modelId="{BBCB8C34-C1AE-40EA-AAEC-37CCD506C08F}">
      <dgm:prSet/>
      <dgm:spPr/>
      <dgm:t>
        <a:bodyPr/>
        <a:lstStyle/>
        <a:p>
          <a:r>
            <a:rPr lang="en-US"/>
            <a:t>Zucker Family School of Education</a:t>
          </a:r>
        </a:p>
      </dgm:t>
    </dgm:pt>
    <dgm:pt modelId="{E91F4780-87DE-4776-9B76-2253EB0EBD35}" type="parTrans" cxnId="{43C2EE35-317E-4CEB-A2B8-F64BB44E45D4}">
      <dgm:prSet/>
      <dgm:spPr/>
      <dgm:t>
        <a:bodyPr/>
        <a:lstStyle/>
        <a:p>
          <a:endParaRPr lang="en-US"/>
        </a:p>
      </dgm:t>
    </dgm:pt>
    <dgm:pt modelId="{B9CBCEC1-7A5E-43A3-9D6C-2256D47D41FF}" type="sibTrans" cxnId="{43C2EE35-317E-4CEB-A2B8-F64BB44E45D4}">
      <dgm:prSet/>
      <dgm:spPr/>
      <dgm:t>
        <a:bodyPr/>
        <a:lstStyle/>
        <a:p>
          <a:endParaRPr lang="en-US"/>
        </a:p>
      </dgm:t>
    </dgm:pt>
    <dgm:pt modelId="{5C85C221-AB27-4A9A-B268-2B010CF0B247}">
      <dgm:prSet/>
      <dgm:spPr/>
      <dgm:t>
        <a:bodyPr/>
        <a:lstStyle/>
        <a:p>
          <a:r>
            <a:rPr lang="en-US" i="1" dirty="0"/>
            <a:t>Steph Eldridge</a:t>
          </a:r>
        </a:p>
        <a:p>
          <a:r>
            <a:rPr lang="en-US" i="1" dirty="0"/>
            <a:t>Director of Clinical Practices &amp; Partnerships</a:t>
          </a:r>
          <a:endParaRPr lang="en-US" dirty="0"/>
        </a:p>
      </dgm:t>
    </dgm:pt>
    <dgm:pt modelId="{CB4A9B3B-6638-4559-995E-C920F8803898}" type="parTrans" cxnId="{AE52D233-60FB-48B5-9565-0A9EC1A9168B}">
      <dgm:prSet/>
      <dgm:spPr/>
      <dgm:t>
        <a:bodyPr/>
        <a:lstStyle/>
        <a:p>
          <a:endParaRPr lang="en-US"/>
        </a:p>
      </dgm:t>
    </dgm:pt>
    <dgm:pt modelId="{E161C114-F3A5-4819-83E2-A7222F9C8537}" type="sibTrans" cxnId="{AE52D233-60FB-48B5-9565-0A9EC1A9168B}">
      <dgm:prSet/>
      <dgm:spPr/>
      <dgm:t>
        <a:bodyPr/>
        <a:lstStyle/>
        <a:p>
          <a:endParaRPr lang="en-US"/>
        </a:p>
      </dgm:t>
    </dgm:pt>
    <dgm:pt modelId="{06AEE8E4-C005-4086-BA20-115C96058EDC}" type="pres">
      <dgm:prSet presAssocID="{006BE875-4225-4787-B61E-44BA228D8CBF}" presName="root" presStyleCnt="0">
        <dgm:presLayoutVars>
          <dgm:dir/>
          <dgm:resizeHandles val="exact"/>
        </dgm:presLayoutVars>
      </dgm:prSet>
      <dgm:spPr/>
    </dgm:pt>
    <dgm:pt modelId="{BC3435A5-F04F-48A5-90E2-253E58DBF6FE}" type="pres">
      <dgm:prSet presAssocID="{2657AD15-8F34-42B2-9A61-57C002B91E00}" presName="compNode" presStyleCnt="0"/>
      <dgm:spPr/>
    </dgm:pt>
    <dgm:pt modelId="{D1AF4262-D977-4501-93C1-A00C35D8D01A}" type="pres">
      <dgm:prSet presAssocID="{2657AD15-8F34-42B2-9A61-57C002B91E00}" presName="bgRect" presStyleLbl="bgShp" presStyleIdx="0" presStyleCnt="5"/>
      <dgm:spPr/>
    </dgm:pt>
    <dgm:pt modelId="{1851AC19-0D5A-41F7-ABDB-0792D193FBF6}" type="pres">
      <dgm:prSet presAssocID="{2657AD15-8F34-42B2-9A61-57C002B91E0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A7B5E7EB-AE4D-4B12-8247-07E11CC22724}" type="pres">
      <dgm:prSet presAssocID="{2657AD15-8F34-42B2-9A61-57C002B91E00}" presName="spaceRect" presStyleCnt="0"/>
      <dgm:spPr/>
    </dgm:pt>
    <dgm:pt modelId="{0410AB0E-024D-416E-8346-F15BB57CF0BD}" type="pres">
      <dgm:prSet presAssocID="{2657AD15-8F34-42B2-9A61-57C002B91E00}" presName="parTx" presStyleLbl="revTx" presStyleIdx="0" presStyleCnt="10">
        <dgm:presLayoutVars>
          <dgm:chMax val="0"/>
          <dgm:chPref val="0"/>
        </dgm:presLayoutVars>
      </dgm:prSet>
      <dgm:spPr/>
    </dgm:pt>
    <dgm:pt modelId="{0375D6A6-4C97-4680-BAC8-6F81F748F010}" type="pres">
      <dgm:prSet presAssocID="{2657AD15-8F34-42B2-9A61-57C002B91E00}" presName="desTx" presStyleLbl="revTx" presStyleIdx="1" presStyleCnt="10">
        <dgm:presLayoutVars/>
      </dgm:prSet>
      <dgm:spPr/>
    </dgm:pt>
    <dgm:pt modelId="{66007CB0-2CD4-4BEA-B0C8-1ADF4665F21E}" type="pres">
      <dgm:prSet presAssocID="{6E86F6E5-D7A5-4CAF-AA88-DB55D83CFFF6}" presName="sibTrans" presStyleCnt="0"/>
      <dgm:spPr/>
    </dgm:pt>
    <dgm:pt modelId="{320E1297-6AF6-486D-93B2-B0DDC9266776}" type="pres">
      <dgm:prSet presAssocID="{BAE5761A-7DEB-48EF-B3FC-25FFA5E9EADC}" presName="compNode" presStyleCnt="0"/>
      <dgm:spPr/>
    </dgm:pt>
    <dgm:pt modelId="{304C8493-967E-446B-8BBB-6795A26319A6}" type="pres">
      <dgm:prSet presAssocID="{BAE5761A-7DEB-48EF-B3FC-25FFA5E9EADC}" presName="bgRect" presStyleLbl="bgShp" presStyleIdx="1" presStyleCnt="5"/>
      <dgm:spPr/>
    </dgm:pt>
    <dgm:pt modelId="{375B5EFF-4C06-49F9-89BE-6EC5EF3773A5}" type="pres">
      <dgm:prSet presAssocID="{BAE5761A-7DEB-48EF-B3FC-25FFA5E9EAD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cessor"/>
        </a:ext>
      </dgm:extLst>
    </dgm:pt>
    <dgm:pt modelId="{43D606CE-D22B-40C6-BB30-0649D9F744CD}" type="pres">
      <dgm:prSet presAssocID="{BAE5761A-7DEB-48EF-B3FC-25FFA5E9EADC}" presName="spaceRect" presStyleCnt="0"/>
      <dgm:spPr/>
    </dgm:pt>
    <dgm:pt modelId="{AC99F0B1-ABB7-4E8E-A89D-39FAC2AFDF3A}" type="pres">
      <dgm:prSet presAssocID="{BAE5761A-7DEB-48EF-B3FC-25FFA5E9EADC}" presName="parTx" presStyleLbl="revTx" presStyleIdx="2" presStyleCnt="10">
        <dgm:presLayoutVars>
          <dgm:chMax val="0"/>
          <dgm:chPref val="0"/>
        </dgm:presLayoutVars>
      </dgm:prSet>
      <dgm:spPr/>
    </dgm:pt>
    <dgm:pt modelId="{059165CE-0F23-4807-B41E-C8C6FC67EA47}" type="pres">
      <dgm:prSet presAssocID="{BAE5761A-7DEB-48EF-B3FC-25FFA5E9EADC}" presName="desTx" presStyleLbl="revTx" presStyleIdx="3" presStyleCnt="10">
        <dgm:presLayoutVars/>
      </dgm:prSet>
      <dgm:spPr/>
    </dgm:pt>
    <dgm:pt modelId="{E26A48B0-C999-4DDE-BAAD-369C7318717E}" type="pres">
      <dgm:prSet presAssocID="{89031004-3C65-4677-BE5F-9208E5CEF586}" presName="sibTrans" presStyleCnt="0"/>
      <dgm:spPr/>
    </dgm:pt>
    <dgm:pt modelId="{C035888F-2BA0-4934-8FD8-38E1172AC9BB}" type="pres">
      <dgm:prSet presAssocID="{CFA12F49-953B-4DEC-93F0-E9AD4C6C376D}" presName="compNode" presStyleCnt="0"/>
      <dgm:spPr/>
    </dgm:pt>
    <dgm:pt modelId="{793518C3-506F-4811-80EB-9BA98D8821F8}" type="pres">
      <dgm:prSet presAssocID="{CFA12F49-953B-4DEC-93F0-E9AD4C6C376D}" presName="bgRect" presStyleLbl="bgShp" presStyleIdx="2" presStyleCnt="5"/>
      <dgm:spPr/>
    </dgm:pt>
    <dgm:pt modelId="{0E6A17DE-C022-43BC-B1EF-15E9AEDAB1EE}" type="pres">
      <dgm:prSet presAssocID="{CFA12F49-953B-4DEC-93F0-E9AD4C6C376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hoolhouse"/>
        </a:ext>
      </dgm:extLst>
    </dgm:pt>
    <dgm:pt modelId="{D7206BA7-C471-49AC-93B3-0B7859320E0C}" type="pres">
      <dgm:prSet presAssocID="{CFA12F49-953B-4DEC-93F0-E9AD4C6C376D}" presName="spaceRect" presStyleCnt="0"/>
      <dgm:spPr/>
    </dgm:pt>
    <dgm:pt modelId="{CB3C009D-3ED0-4CAB-B0D5-7F5917AF4E60}" type="pres">
      <dgm:prSet presAssocID="{CFA12F49-953B-4DEC-93F0-E9AD4C6C376D}" presName="parTx" presStyleLbl="revTx" presStyleIdx="4" presStyleCnt="10">
        <dgm:presLayoutVars>
          <dgm:chMax val="0"/>
          <dgm:chPref val="0"/>
        </dgm:presLayoutVars>
      </dgm:prSet>
      <dgm:spPr/>
    </dgm:pt>
    <dgm:pt modelId="{B3744CD3-18A7-40CF-96F1-488C92D36BB2}" type="pres">
      <dgm:prSet presAssocID="{CFA12F49-953B-4DEC-93F0-E9AD4C6C376D}" presName="desTx" presStyleLbl="revTx" presStyleIdx="5" presStyleCnt="10">
        <dgm:presLayoutVars/>
      </dgm:prSet>
      <dgm:spPr/>
    </dgm:pt>
    <dgm:pt modelId="{F12248B9-4AD4-4A47-90B8-F88F0759AA9C}" type="pres">
      <dgm:prSet presAssocID="{D51BEE4A-7117-4C28-9320-922B4559E4C6}" presName="sibTrans" presStyleCnt="0"/>
      <dgm:spPr/>
    </dgm:pt>
    <dgm:pt modelId="{88661C88-9019-4CEA-B5F2-0DDA76C51A21}" type="pres">
      <dgm:prSet presAssocID="{04B6FC63-AD96-461C-8D04-35B97646D55D}" presName="compNode" presStyleCnt="0"/>
      <dgm:spPr/>
    </dgm:pt>
    <dgm:pt modelId="{AC40513E-73D1-4C5A-9E83-6C6C8CE89AE3}" type="pres">
      <dgm:prSet presAssocID="{04B6FC63-AD96-461C-8D04-35B97646D55D}" presName="bgRect" presStyleLbl="bgShp" presStyleIdx="3" presStyleCnt="5"/>
      <dgm:spPr/>
    </dgm:pt>
    <dgm:pt modelId="{C3581185-44EC-4898-A9F8-E54649E159B5}" type="pres">
      <dgm:prSet presAssocID="{04B6FC63-AD96-461C-8D04-35B97646D55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ospital"/>
        </a:ext>
      </dgm:extLst>
    </dgm:pt>
    <dgm:pt modelId="{904BD21D-6AFE-4AF0-ABDD-FA7002D97A5A}" type="pres">
      <dgm:prSet presAssocID="{04B6FC63-AD96-461C-8D04-35B97646D55D}" presName="spaceRect" presStyleCnt="0"/>
      <dgm:spPr/>
    </dgm:pt>
    <dgm:pt modelId="{265EA608-26ED-4D43-92BC-26B6E0A18255}" type="pres">
      <dgm:prSet presAssocID="{04B6FC63-AD96-461C-8D04-35B97646D55D}" presName="parTx" presStyleLbl="revTx" presStyleIdx="6" presStyleCnt="10">
        <dgm:presLayoutVars>
          <dgm:chMax val="0"/>
          <dgm:chPref val="0"/>
        </dgm:presLayoutVars>
      </dgm:prSet>
      <dgm:spPr/>
    </dgm:pt>
    <dgm:pt modelId="{13840E76-C3C9-4E18-A03D-F98B13E8DAE8}" type="pres">
      <dgm:prSet presAssocID="{04B6FC63-AD96-461C-8D04-35B97646D55D}" presName="desTx" presStyleLbl="revTx" presStyleIdx="7" presStyleCnt="10">
        <dgm:presLayoutVars/>
      </dgm:prSet>
      <dgm:spPr/>
    </dgm:pt>
    <dgm:pt modelId="{D0F01360-0346-4CCA-8498-56856DF8D616}" type="pres">
      <dgm:prSet presAssocID="{FD8FCC48-8496-4EF5-B6D5-3661C46C6999}" presName="sibTrans" presStyleCnt="0"/>
      <dgm:spPr/>
    </dgm:pt>
    <dgm:pt modelId="{82EF1B8E-06A7-46EE-9121-286C0A29B7D4}" type="pres">
      <dgm:prSet presAssocID="{BBCB8C34-C1AE-40EA-AAEC-37CCD506C08F}" presName="compNode" presStyleCnt="0"/>
      <dgm:spPr/>
    </dgm:pt>
    <dgm:pt modelId="{7F081143-CF77-454F-9967-F22B16CB0C56}" type="pres">
      <dgm:prSet presAssocID="{BBCB8C34-C1AE-40EA-AAEC-37CCD506C08F}" presName="bgRect" presStyleLbl="bgShp" presStyleIdx="4" presStyleCnt="5"/>
      <dgm:spPr/>
    </dgm:pt>
    <dgm:pt modelId="{BAFAF9AA-5532-4F82-9267-E19304661332}" type="pres">
      <dgm:prSet presAssocID="{BBCB8C34-C1AE-40EA-AAEC-37CCD506C08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lassroom"/>
        </a:ext>
      </dgm:extLst>
    </dgm:pt>
    <dgm:pt modelId="{3E6E853A-26B8-4A6C-903A-45EF46C5ADDB}" type="pres">
      <dgm:prSet presAssocID="{BBCB8C34-C1AE-40EA-AAEC-37CCD506C08F}" presName="spaceRect" presStyleCnt="0"/>
      <dgm:spPr/>
    </dgm:pt>
    <dgm:pt modelId="{EC5BB90E-2485-4E67-92C7-8DE915C06902}" type="pres">
      <dgm:prSet presAssocID="{BBCB8C34-C1AE-40EA-AAEC-37CCD506C08F}" presName="parTx" presStyleLbl="revTx" presStyleIdx="8" presStyleCnt="10">
        <dgm:presLayoutVars>
          <dgm:chMax val="0"/>
          <dgm:chPref val="0"/>
        </dgm:presLayoutVars>
      </dgm:prSet>
      <dgm:spPr/>
    </dgm:pt>
    <dgm:pt modelId="{80E38A74-E93B-40E0-89E9-D58667BEAA6B}" type="pres">
      <dgm:prSet presAssocID="{BBCB8C34-C1AE-40EA-AAEC-37CCD506C08F}" presName="desTx" presStyleLbl="revTx" presStyleIdx="9" presStyleCnt="10">
        <dgm:presLayoutVars/>
      </dgm:prSet>
      <dgm:spPr/>
    </dgm:pt>
  </dgm:ptLst>
  <dgm:cxnLst>
    <dgm:cxn modelId="{B4269624-A652-4422-9452-2F10C8BE934B}" type="presOf" srcId="{BBCB8C34-C1AE-40EA-AAEC-37CCD506C08F}" destId="{EC5BB90E-2485-4E67-92C7-8DE915C06902}" srcOrd="0" destOrd="0" presId="urn:microsoft.com/office/officeart/2018/2/layout/IconVerticalSolidList"/>
    <dgm:cxn modelId="{AE52D233-60FB-48B5-9565-0A9EC1A9168B}" srcId="{BBCB8C34-C1AE-40EA-AAEC-37CCD506C08F}" destId="{5C85C221-AB27-4A9A-B268-2B010CF0B247}" srcOrd="0" destOrd="0" parTransId="{CB4A9B3B-6638-4559-995E-C920F8803898}" sibTransId="{E161C114-F3A5-4819-83E2-A7222F9C8537}"/>
    <dgm:cxn modelId="{43C2EE35-317E-4CEB-A2B8-F64BB44E45D4}" srcId="{006BE875-4225-4787-B61E-44BA228D8CBF}" destId="{BBCB8C34-C1AE-40EA-AAEC-37CCD506C08F}" srcOrd="4" destOrd="0" parTransId="{E91F4780-87DE-4776-9B76-2253EB0EBD35}" sibTransId="{B9CBCEC1-7A5E-43A3-9D6C-2256D47D41FF}"/>
    <dgm:cxn modelId="{D03B6843-6BD3-4F32-9847-61764ECE3C86}" srcId="{2657AD15-8F34-42B2-9A61-57C002B91E00}" destId="{C56772A1-B909-4525-A10F-4324AA3FDBC6}" srcOrd="0" destOrd="0" parTransId="{F6E7D6AB-F86E-4A1A-BE94-DF9C197C4081}" sibTransId="{C7D8C4D6-9A37-4A71-B573-8C5CD3DF2AAF}"/>
    <dgm:cxn modelId="{DC2F8070-E2AF-4B6E-ADAB-2E7082F3DF2C}" type="presOf" srcId="{006BE875-4225-4787-B61E-44BA228D8CBF}" destId="{06AEE8E4-C005-4086-BA20-115C96058EDC}" srcOrd="0" destOrd="0" presId="urn:microsoft.com/office/officeart/2018/2/layout/IconVerticalSolidList"/>
    <dgm:cxn modelId="{CF3FA470-603A-45F2-B315-CB61E72EDA73}" type="presOf" srcId="{1A54FDAB-14C7-448F-AAC9-48A60A30F4F0}" destId="{13840E76-C3C9-4E18-A03D-F98B13E8DAE8}" srcOrd="0" destOrd="0" presId="urn:microsoft.com/office/officeart/2018/2/layout/IconVerticalSolidList"/>
    <dgm:cxn modelId="{F4FF4B75-1924-4067-A865-B3DB8B77E1A2}" type="presOf" srcId="{C56772A1-B909-4525-A10F-4324AA3FDBC6}" destId="{0375D6A6-4C97-4680-BAC8-6F81F748F010}" srcOrd="0" destOrd="0" presId="urn:microsoft.com/office/officeart/2018/2/layout/IconVerticalSolidList"/>
    <dgm:cxn modelId="{AD700D78-AEFA-4A08-A977-B7FBEF5FE726}" srcId="{006BE875-4225-4787-B61E-44BA228D8CBF}" destId="{2657AD15-8F34-42B2-9A61-57C002B91E00}" srcOrd="0" destOrd="0" parTransId="{C16C5844-AB74-4451-8E1E-B20E68F0A6F4}" sibTransId="{6E86F6E5-D7A5-4CAF-AA88-DB55D83CFFF6}"/>
    <dgm:cxn modelId="{2604777B-031F-4D4C-9F9E-742F97C69781}" srcId="{006BE875-4225-4787-B61E-44BA228D8CBF}" destId="{CFA12F49-953B-4DEC-93F0-E9AD4C6C376D}" srcOrd="2" destOrd="0" parTransId="{B282C2E9-D57A-492D-A0D4-415A97553A64}" sibTransId="{D51BEE4A-7117-4C28-9320-922B4559E4C6}"/>
    <dgm:cxn modelId="{0D4D827B-175B-41D3-9B09-4F06BAC83556}" type="presOf" srcId="{3A96EA9C-32B1-438C-A7FB-BD92DF49683C}" destId="{059165CE-0F23-4807-B41E-C8C6FC67EA47}" srcOrd="0" destOrd="0" presId="urn:microsoft.com/office/officeart/2018/2/layout/IconVerticalSolidList"/>
    <dgm:cxn modelId="{4255A888-DF8E-40ED-A734-AE6DF5C559B5}" srcId="{BAE5761A-7DEB-48EF-B3FC-25FFA5E9EADC}" destId="{3A96EA9C-32B1-438C-A7FB-BD92DF49683C}" srcOrd="0" destOrd="0" parTransId="{46DE61A5-F5E1-4E1A-AEEE-4912531162F0}" sibTransId="{8232E15D-9293-4E66-A088-EE0F4C63FCB4}"/>
    <dgm:cxn modelId="{B7BDE490-D409-44D1-AA1A-12C98FD48F7F}" srcId="{006BE875-4225-4787-B61E-44BA228D8CBF}" destId="{04B6FC63-AD96-461C-8D04-35B97646D55D}" srcOrd="3" destOrd="0" parTransId="{286B4397-43EC-4F2F-8B7B-4E556FB679D8}" sibTransId="{FD8FCC48-8496-4EF5-B6D5-3661C46C6999}"/>
    <dgm:cxn modelId="{6A1BEA92-A6E2-4669-958D-72B095795CA9}" type="presOf" srcId="{BAE5761A-7DEB-48EF-B3FC-25FFA5E9EADC}" destId="{AC99F0B1-ABB7-4E8E-A89D-39FAC2AFDF3A}" srcOrd="0" destOrd="0" presId="urn:microsoft.com/office/officeart/2018/2/layout/IconVerticalSolidList"/>
    <dgm:cxn modelId="{0CD5F79A-7986-422A-8FF8-EE4EBED59F49}" srcId="{006BE875-4225-4787-B61E-44BA228D8CBF}" destId="{BAE5761A-7DEB-48EF-B3FC-25FFA5E9EADC}" srcOrd="1" destOrd="0" parTransId="{D5B6DA58-ADEE-478F-B215-D3E6524B2032}" sibTransId="{89031004-3C65-4677-BE5F-9208E5CEF586}"/>
    <dgm:cxn modelId="{7F5241A0-0E70-422E-955A-808B5EB126FA}" srcId="{04B6FC63-AD96-461C-8D04-35B97646D55D}" destId="{1A54FDAB-14C7-448F-AAC9-48A60A30F4F0}" srcOrd="0" destOrd="0" parTransId="{B4900A77-158E-4F05-AB3B-25E2CAAB3EB1}" sibTransId="{0F4BEC10-9F8D-4D98-A5D7-A937FFF479EF}"/>
    <dgm:cxn modelId="{D40FECA2-5B7A-4E50-8AB1-0EF3ACD0FE72}" type="presOf" srcId="{5C85C221-AB27-4A9A-B268-2B010CF0B247}" destId="{80E38A74-E93B-40E0-89E9-D58667BEAA6B}" srcOrd="0" destOrd="0" presId="urn:microsoft.com/office/officeart/2018/2/layout/IconVerticalSolidList"/>
    <dgm:cxn modelId="{1398E4AD-838D-4C23-9595-4FF5949A9FD2}" type="presOf" srcId="{CFA12F49-953B-4DEC-93F0-E9AD4C6C376D}" destId="{CB3C009D-3ED0-4CAB-B0D5-7F5917AF4E60}" srcOrd="0" destOrd="0" presId="urn:microsoft.com/office/officeart/2018/2/layout/IconVerticalSolidList"/>
    <dgm:cxn modelId="{D0DD0EB1-7669-4AF8-800E-8B9EF3D91A09}" type="presOf" srcId="{A96F63A5-C093-475F-BE08-1EEE3B4A7126}" destId="{B3744CD3-18A7-40CF-96F1-488C92D36BB2}" srcOrd="0" destOrd="0" presId="urn:microsoft.com/office/officeart/2018/2/layout/IconVerticalSolidList"/>
    <dgm:cxn modelId="{0F785DB4-96D0-45C0-AB27-4A0A43F9BEC5}" srcId="{CFA12F49-953B-4DEC-93F0-E9AD4C6C376D}" destId="{A96F63A5-C093-475F-BE08-1EEE3B4A7126}" srcOrd="0" destOrd="0" parTransId="{ED4BC95E-5EC0-49A4-B02E-DCE76B608805}" sibTransId="{183DD1B8-37A0-4AB5-BF0E-3A0CA91671B3}"/>
    <dgm:cxn modelId="{827F28E8-D89F-4272-816F-B687769D4E75}" type="presOf" srcId="{2657AD15-8F34-42B2-9A61-57C002B91E00}" destId="{0410AB0E-024D-416E-8346-F15BB57CF0BD}" srcOrd="0" destOrd="0" presId="urn:microsoft.com/office/officeart/2018/2/layout/IconVerticalSolidList"/>
    <dgm:cxn modelId="{057F51FB-C0E7-4B07-B877-DEBC99C5BAC7}" type="presOf" srcId="{04B6FC63-AD96-461C-8D04-35B97646D55D}" destId="{265EA608-26ED-4D43-92BC-26B6E0A18255}" srcOrd="0" destOrd="0" presId="urn:microsoft.com/office/officeart/2018/2/layout/IconVerticalSolidList"/>
    <dgm:cxn modelId="{F7755615-230A-4B6B-9D26-CED7BF18EA7D}" type="presParOf" srcId="{06AEE8E4-C005-4086-BA20-115C96058EDC}" destId="{BC3435A5-F04F-48A5-90E2-253E58DBF6FE}" srcOrd="0" destOrd="0" presId="urn:microsoft.com/office/officeart/2018/2/layout/IconVerticalSolidList"/>
    <dgm:cxn modelId="{DEAC7B73-2D9C-42B0-A31F-687F385BFFE0}" type="presParOf" srcId="{BC3435A5-F04F-48A5-90E2-253E58DBF6FE}" destId="{D1AF4262-D977-4501-93C1-A00C35D8D01A}" srcOrd="0" destOrd="0" presId="urn:microsoft.com/office/officeart/2018/2/layout/IconVerticalSolidList"/>
    <dgm:cxn modelId="{4BB7469E-DC28-45A5-8F5F-7780D1A9E5D6}" type="presParOf" srcId="{BC3435A5-F04F-48A5-90E2-253E58DBF6FE}" destId="{1851AC19-0D5A-41F7-ABDB-0792D193FBF6}" srcOrd="1" destOrd="0" presId="urn:microsoft.com/office/officeart/2018/2/layout/IconVerticalSolidList"/>
    <dgm:cxn modelId="{648A2CA8-158E-4CAC-B6BB-1E557BA0A9EA}" type="presParOf" srcId="{BC3435A5-F04F-48A5-90E2-253E58DBF6FE}" destId="{A7B5E7EB-AE4D-4B12-8247-07E11CC22724}" srcOrd="2" destOrd="0" presId="urn:microsoft.com/office/officeart/2018/2/layout/IconVerticalSolidList"/>
    <dgm:cxn modelId="{E5D188FE-9965-41D7-88FE-6009FC2C3CC2}" type="presParOf" srcId="{BC3435A5-F04F-48A5-90E2-253E58DBF6FE}" destId="{0410AB0E-024D-416E-8346-F15BB57CF0BD}" srcOrd="3" destOrd="0" presId="urn:microsoft.com/office/officeart/2018/2/layout/IconVerticalSolidList"/>
    <dgm:cxn modelId="{14B1C6D9-4988-4AEC-8A91-84E1AB23D0CF}" type="presParOf" srcId="{BC3435A5-F04F-48A5-90E2-253E58DBF6FE}" destId="{0375D6A6-4C97-4680-BAC8-6F81F748F010}" srcOrd="4" destOrd="0" presId="urn:microsoft.com/office/officeart/2018/2/layout/IconVerticalSolidList"/>
    <dgm:cxn modelId="{70415349-ED90-4CA9-8028-A69490E905EE}" type="presParOf" srcId="{06AEE8E4-C005-4086-BA20-115C96058EDC}" destId="{66007CB0-2CD4-4BEA-B0C8-1ADF4665F21E}" srcOrd="1" destOrd="0" presId="urn:microsoft.com/office/officeart/2018/2/layout/IconVerticalSolidList"/>
    <dgm:cxn modelId="{E74200F6-E40B-45AC-B939-21A63709FC38}" type="presParOf" srcId="{06AEE8E4-C005-4086-BA20-115C96058EDC}" destId="{320E1297-6AF6-486D-93B2-B0DDC9266776}" srcOrd="2" destOrd="0" presId="urn:microsoft.com/office/officeart/2018/2/layout/IconVerticalSolidList"/>
    <dgm:cxn modelId="{C47877D9-7951-4C71-B1D9-912F05A9B7A5}" type="presParOf" srcId="{320E1297-6AF6-486D-93B2-B0DDC9266776}" destId="{304C8493-967E-446B-8BBB-6795A26319A6}" srcOrd="0" destOrd="0" presId="urn:microsoft.com/office/officeart/2018/2/layout/IconVerticalSolidList"/>
    <dgm:cxn modelId="{12DA3324-2F81-432F-9A7A-14DE62ABBC3E}" type="presParOf" srcId="{320E1297-6AF6-486D-93B2-B0DDC9266776}" destId="{375B5EFF-4C06-49F9-89BE-6EC5EF3773A5}" srcOrd="1" destOrd="0" presId="urn:microsoft.com/office/officeart/2018/2/layout/IconVerticalSolidList"/>
    <dgm:cxn modelId="{FB2B3FB8-392F-4B98-BEC4-788BBE316915}" type="presParOf" srcId="{320E1297-6AF6-486D-93B2-B0DDC9266776}" destId="{43D606CE-D22B-40C6-BB30-0649D9F744CD}" srcOrd="2" destOrd="0" presId="urn:microsoft.com/office/officeart/2018/2/layout/IconVerticalSolidList"/>
    <dgm:cxn modelId="{EABA5D9E-D178-4F7E-B6A5-C38F212902C1}" type="presParOf" srcId="{320E1297-6AF6-486D-93B2-B0DDC9266776}" destId="{AC99F0B1-ABB7-4E8E-A89D-39FAC2AFDF3A}" srcOrd="3" destOrd="0" presId="urn:microsoft.com/office/officeart/2018/2/layout/IconVerticalSolidList"/>
    <dgm:cxn modelId="{5BA23473-48E6-42CA-8418-BDB43D6563D1}" type="presParOf" srcId="{320E1297-6AF6-486D-93B2-B0DDC9266776}" destId="{059165CE-0F23-4807-B41E-C8C6FC67EA47}" srcOrd="4" destOrd="0" presId="urn:microsoft.com/office/officeart/2018/2/layout/IconVerticalSolidList"/>
    <dgm:cxn modelId="{07C54D9F-D27F-4178-9269-7E8C467F92C4}" type="presParOf" srcId="{06AEE8E4-C005-4086-BA20-115C96058EDC}" destId="{E26A48B0-C999-4DDE-BAAD-369C7318717E}" srcOrd="3" destOrd="0" presId="urn:microsoft.com/office/officeart/2018/2/layout/IconVerticalSolidList"/>
    <dgm:cxn modelId="{43A0E889-F13F-4B0A-B162-D0A30F87D3CC}" type="presParOf" srcId="{06AEE8E4-C005-4086-BA20-115C96058EDC}" destId="{C035888F-2BA0-4934-8FD8-38E1172AC9BB}" srcOrd="4" destOrd="0" presId="urn:microsoft.com/office/officeart/2018/2/layout/IconVerticalSolidList"/>
    <dgm:cxn modelId="{01DAB4DA-02FC-4BED-BDA9-1AB25B92AAB9}" type="presParOf" srcId="{C035888F-2BA0-4934-8FD8-38E1172AC9BB}" destId="{793518C3-506F-4811-80EB-9BA98D8821F8}" srcOrd="0" destOrd="0" presId="urn:microsoft.com/office/officeart/2018/2/layout/IconVerticalSolidList"/>
    <dgm:cxn modelId="{AA105400-0E08-4207-A748-4E1AE723263C}" type="presParOf" srcId="{C035888F-2BA0-4934-8FD8-38E1172AC9BB}" destId="{0E6A17DE-C022-43BC-B1EF-15E9AEDAB1EE}" srcOrd="1" destOrd="0" presId="urn:microsoft.com/office/officeart/2018/2/layout/IconVerticalSolidList"/>
    <dgm:cxn modelId="{80AD7FC6-F59A-4FDF-88AC-A758F90287DF}" type="presParOf" srcId="{C035888F-2BA0-4934-8FD8-38E1172AC9BB}" destId="{D7206BA7-C471-49AC-93B3-0B7859320E0C}" srcOrd="2" destOrd="0" presId="urn:microsoft.com/office/officeart/2018/2/layout/IconVerticalSolidList"/>
    <dgm:cxn modelId="{6F30B45F-E794-4C31-A0EC-A90E6D1E4C15}" type="presParOf" srcId="{C035888F-2BA0-4934-8FD8-38E1172AC9BB}" destId="{CB3C009D-3ED0-4CAB-B0D5-7F5917AF4E60}" srcOrd="3" destOrd="0" presId="urn:microsoft.com/office/officeart/2018/2/layout/IconVerticalSolidList"/>
    <dgm:cxn modelId="{31E877BE-17C7-4032-AF63-E82A8C5CB45E}" type="presParOf" srcId="{C035888F-2BA0-4934-8FD8-38E1172AC9BB}" destId="{B3744CD3-18A7-40CF-96F1-488C92D36BB2}" srcOrd="4" destOrd="0" presId="urn:microsoft.com/office/officeart/2018/2/layout/IconVerticalSolidList"/>
    <dgm:cxn modelId="{28ADEE7F-FE4B-4A7E-BDBC-9E094925190E}" type="presParOf" srcId="{06AEE8E4-C005-4086-BA20-115C96058EDC}" destId="{F12248B9-4AD4-4A47-90B8-F88F0759AA9C}" srcOrd="5" destOrd="0" presId="urn:microsoft.com/office/officeart/2018/2/layout/IconVerticalSolidList"/>
    <dgm:cxn modelId="{6916E6B0-03B7-4D44-9018-1F4676C42BE1}" type="presParOf" srcId="{06AEE8E4-C005-4086-BA20-115C96058EDC}" destId="{88661C88-9019-4CEA-B5F2-0DDA76C51A21}" srcOrd="6" destOrd="0" presId="urn:microsoft.com/office/officeart/2018/2/layout/IconVerticalSolidList"/>
    <dgm:cxn modelId="{EBF37B3F-5689-454B-A068-05C93B612D60}" type="presParOf" srcId="{88661C88-9019-4CEA-B5F2-0DDA76C51A21}" destId="{AC40513E-73D1-4C5A-9E83-6C6C8CE89AE3}" srcOrd="0" destOrd="0" presId="urn:microsoft.com/office/officeart/2018/2/layout/IconVerticalSolidList"/>
    <dgm:cxn modelId="{2B7A7607-A3D2-43B5-B76E-EE6801CB2687}" type="presParOf" srcId="{88661C88-9019-4CEA-B5F2-0DDA76C51A21}" destId="{C3581185-44EC-4898-A9F8-E54649E159B5}" srcOrd="1" destOrd="0" presId="urn:microsoft.com/office/officeart/2018/2/layout/IconVerticalSolidList"/>
    <dgm:cxn modelId="{EE5197AF-948D-4987-A38E-A17CD5DF6CBB}" type="presParOf" srcId="{88661C88-9019-4CEA-B5F2-0DDA76C51A21}" destId="{904BD21D-6AFE-4AF0-ABDD-FA7002D97A5A}" srcOrd="2" destOrd="0" presId="urn:microsoft.com/office/officeart/2018/2/layout/IconVerticalSolidList"/>
    <dgm:cxn modelId="{A8F630A9-AB83-4C9E-B86A-2EFC034EB3BF}" type="presParOf" srcId="{88661C88-9019-4CEA-B5F2-0DDA76C51A21}" destId="{265EA608-26ED-4D43-92BC-26B6E0A18255}" srcOrd="3" destOrd="0" presId="urn:microsoft.com/office/officeart/2018/2/layout/IconVerticalSolidList"/>
    <dgm:cxn modelId="{C64FAAD6-E290-4EE3-963E-D3F96445E047}" type="presParOf" srcId="{88661C88-9019-4CEA-B5F2-0DDA76C51A21}" destId="{13840E76-C3C9-4E18-A03D-F98B13E8DAE8}" srcOrd="4" destOrd="0" presId="urn:microsoft.com/office/officeart/2018/2/layout/IconVerticalSolidList"/>
    <dgm:cxn modelId="{9801DCE4-6791-4C7B-BD5D-D8070854AC3D}" type="presParOf" srcId="{06AEE8E4-C005-4086-BA20-115C96058EDC}" destId="{D0F01360-0346-4CCA-8498-56856DF8D616}" srcOrd="7" destOrd="0" presId="urn:microsoft.com/office/officeart/2018/2/layout/IconVerticalSolidList"/>
    <dgm:cxn modelId="{C758BC57-53F7-4906-B135-6121C4A9B5A3}" type="presParOf" srcId="{06AEE8E4-C005-4086-BA20-115C96058EDC}" destId="{82EF1B8E-06A7-46EE-9121-286C0A29B7D4}" srcOrd="8" destOrd="0" presId="urn:microsoft.com/office/officeart/2018/2/layout/IconVerticalSolidList"/>
    <dgm:cxn modelId="{3D774125-B735-42D6-9B7B-82AE7A8180BA}" type="presParOf" srcId="{82EF1B8E-06A7-46EE-9121-286C0A29B7D4}" destId="{7F081143-CF77-454F-9967-F22B16CB0C56}" srcOrd="0" destOrd="0" presId="urn:microsoft.com/office/officeart/2018/2/layout/IconVerticalSolidList"/>
    <dgm:cxn modelId="{6F6256A6-428A-4682-80C8-2A35A5D6147F}" type="presParOf" srcId="{82EF1B8E-06A7-46EE-9121-286C0A29B7D4}" destId="{BAFAF9AA-5532-4F82-9267-E19304661332}" srcOrd="1" destOrd="0" presId="urn:microsoft.com/office/officeart/2018/2/layout/IconVerticalSolidList"/>
    <dgm:cxn modelId="{14551831-8B99-4108-B5C8-95879A76530E}" type="presParOf" srcId="{82EF1B8E-06A7-46EE-9121-286C0A29B7D4}" destId="{3E6E853A-26B8-4A6C-903A-45EF46C5ADDB}" srcOrd="2" destOrd="0" presId="urn:microsoft.com/office/officeart/2018/2/layout/IconVerticalSolidList"/>
    <dgm:cxn modelId="{BFEB74C0-FC78-467D-9E80-F525C3EE4E3B}" type="presParOf" srcId="{82EF1B8E-06A7-46EE-9121-286C0A29B7D4}" destId="{EC5BB90E-2485-4E67-92C7-8DE915C06902}" srcOrd="3" destOrd="0" presId="urn:microsoft.com/office/officeart/2018/2/layout/IconVerticalSolidList"/>
    <dgm:cxn modelId="{DA5C6F97-F599-4E0E-867E-B7A89AF2260A}" type="presParOf" srcId="{82EF1B8E-06A7-46EE-9121-286C0A29B7D4}" destId="{80E38A74-E93B-40E0-89E9-D58667BEAA6B}"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F4262-D977-4501-93C1-A00C35D8D01A}">
      <dsp:nvSpPr>
        <dsp:cNvPr id="0" name=""/>
        <dsp:cNvSpPr/>
      </dsp:nvSpPr>
      <dsp:spPr>
        <a:xfrm>
          <a:off x="0" y="6247"/>
          <a:ext cx="4991105" cy="8186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51AC19-0D5A-41F7-ABDB-0792D193FBF6}">
      <dsp:nvSpPr>
        <dsp:cNvPr id="0" name=""/>
        <dsp:cNvSpPr/>
      </dsp:nvSpPr>
      <dsp:spPr>
        <a:xfrm>
          <a:off x="247638" y="190441"/>
          <a:ext cx="450251" cy="4502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10AB0E-024D-416E-8346-F15BB57CF0BD}">
      <dsp:nvSpPr>
        <dsp:cNvPr id="0" name=""/>
        <dsp:cNvSpPr/>
      </dsp:nvSpPr>
      <dsp:spPr>
        <a:xfrm>
          <a:off x="945527" y="6247"/>
          <a:ext cx="2245997" cy="818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39" tIns="86639" rIns="86639" bIns="86639" numCol="1" spcCol="1270" anchor="ctr" anchorCtr="0">
          <a:noAutofit/>
        </a:bodyPr>
        <a:lstStyle/>
        <a:p>
          <a:pPr marL="0" lvl="0" indent="0" algn="l" defTabSz="622300">
            <a:lnSpc>
              <a:spcPct val="90000"/>
            </a:lnSpc>
            <a:spcBef>
              <a:spcPct val="0"/>
            </a:spcBef>
            <a:spcAft>
              <a:spcPct val="35000"/>
            </a:spcAft>
            <a:buNone/>
          </a:pPr>
          <a:r>
            <a:rPr lang="en-US" sz="1400" kern="1200"/>
            <a:t>Tommy &amp; Victoria Baker School of Business</a:t>
          </a:r>
        </a:p>
      </dsp:txBody>
      <dsp:txXfrm>
        <a:off x="945527" y="6247"/>
        <a:ext cx="2245997" cy="818638"/>
      </dsp:txXfrm>
    </dsp:sp>
    <dsp:sp modelId="{0375D6A6-4C97-4680-BAC8-6F81F748F010}">
      <dsp:nvSpPr>
        <dsp:cNvPr id="0" name=""/>
        <dsp:cNvSpPr/>
      </dsp:nvSpPr>
      <dsp:spPr>
        <a:xfrm>
          <a:off x="3191524" y="6247"/>
          <a:ext cx="1798655" cy="818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39" tIns="86639" rIns="86639" bIns="86639" numCol="1" spcCol="1270" anchor="ctr" anchorCtr="0">
          <a:noAutofit/>
        </a:bodyPr>
        <a:lstStyle/>
        <a:p>
          <a:pPr marL="0" lvl="0" indent="0" algn="l" defTabSz="488950">
            <a:lnSpc>
              <a:spcPct val="90000"/>
            </a:lnSpc>
            <a:spcBef>
              <a:spcPct val="0"/>
            </a:spcBef>
            <a:spcAft>
              <a:spcPct val="35000"/>
            </a:spcAft>
            <a:buNone/>
          </a:pPr>
          <a:r>
            <a:rPr lang="en-US" sz="1100" i="1" kern="1200" dirty="0"/>
            <a:t>Morgan Mann</a:t>
          </a:r>
        </a:p>
        <a:p>
          <a:pPr marL="0" lvl="0" indent="0" algn="l" defTabSz="488950">
            <a:lnSpc>
              <a:spcPct val="90000"/>
            </a:lnSpc>
            <a:spcBef>
              <a:spcPct val="0"/>
            </a:spcBef>
            <a:spcAft>
              <a:spcPct val="35000"/>
            </a:spcAft>
            <a:buNone/>
          </a:pPr>
          <a:r>
            <a:rPr lang="en-US" sz="1100" i="1" kern="1200" dirty="0"/>
            <a:t>Undergraduate Program Coordinator &amp; Academic Advisor</a:t>
          </a:r>
          <a:endParaRPr lang="en-US" sz="1100" kern="1200" dirty="0"/>
        </a:p>
      </dsp:txBody>
      <dsp:txXfrm>
        <a:off x="3191524" y="6247"/>
        <a:ext cx="1798655" cy="818638"/>
      </dsp:txXfrm>
    </dsp:sp>
    <dsp:sp modelId="{304C8493-967E-446B-8BBB-6795A26319A6}">
      <dsp:nvSpPr>
        <dsp:cNvPr id="0" name=""/>
        <dsp:cNvSpPr/>
      </dsp:nvSpPr>
      <dsp:spPr>
        <a:xfrm>
          <a:off x="0" y="1029546"/>
          <a:ext cx="4991105" cy="8186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5B5EFF-4C06-49F9-89BE-6EC5EF3773A5}">
      <dsp:nvSpPr>
        <dsp:cNvPr id="0" name=""/>
        <dsp:cNvSpPr/>
      </dsp:nvSpPr>
      <dsp:spPr>
        <a:xfrm>
          <a:off x="247638" y="1213739"/>
          <a:ext cx="450251" cy="4502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99F0B1-ABB7-4E8E-A89D-39FAC2AFDF3A}">
      <dsp:nvSpPr>
        <dsp:cNvPr id="0" name=""/>
        <dsp:cNvSpPr/>
      </dsp:nvSpPr>
      <dsp:spPr>
        <a:xfrm>
          <a:off x="945527" y="1029546"/>
          <a:ext cx="2245997" cy="818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39" tIns="86639" rIns="86639" bIns="86639" numCol="1" spcCol="1270" anchor="ctr" anchorCtr="0">
          <a:noAutofit/>
        </a:bodyPr>
        <a:lstStyle/>
        <a:p>
          <a:pPr marL="0" lvl="0" indent="0" algn="l" defTabSz="622300">
            <a:lnSpc>
              <a:spcPct val="90000"/>
            </a:lnSpc>
            <a:spcBef>
              <a:spcPct val="0"/>
            </a:spcBef>
            <a:spcAft>
              <a:spcPct val="35000"/>
            </a:spcAft>
            <a:buNone/>
          </a:pPr>
          <a:r>
            <a:rPr lang="en-US" sz="1400" kern="1200"/>
            <a:t>School of Engineering</a:t>
          </a:r>
        </a:p>
      </dsp:txBody>
      <dsp:txXfrm>
        <a:off x="945527" y="1029546"/>
        <a:ext cx="2245997" cy="818638"/>
      </dsp:txXfrm>
    </dsp:sp>
    <dsp:sp modelId="{059165CE-0F23-4807-B41E-C8C6FC67EA47}">
      <dsp:nvSpPr>
        <dsp:cNvPr id="0" name=""/>
        <dsp:cNvSpPr/>
      </dsp:nvSpPr>
      <dsp:spPr>
        <a:xfrm>
          <a:off x="3191524" y="1029546"/>
          <a:ext cx="1798655" cy="818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39" tIns="86639" rIns="86639" bIns="86639" numCol="1" spcCol="1270" anchor="ctr" anchorCtr="0">
          <a:noAutofit/>
        </a:bodyPr>
        <a:lstStyle/>
        <a:p>
          <a:pPr marL="0" lvl="0" indent="0" algn="l" defTabSz="488950">
            <a:lnSpc>
              <a:spcPct val="90000"/>
            </a:lnSpc>
            <a:spcBef>
              <a:spcPct val="0"/>
            </a:spcBef>
            <a:spcAft>
              <a:spcPct val="35000"/>
            </a:spcAft>
            <a:buNone/>
          </a:pPr>
          <a:r>
            <a:rPr lang="en-US" sz="1100" i="1" kern="1200" dirty="0"/>
            <a:t>Abby Giordano</a:t>
          </a:r>
        </a:p>
        <a:p>
          <a:pPr marL="0" lvl="0" indent="0" algn="l" defTabSz="488950">
            <a:lnSpc>
              <a:spcPct val="90000"/>
            </a:lnSpc>
            <a:spcBef>
              <a:spcPct val="0"/>
            </a:spcBef>
            <a:spcAft>
              <a:spcPct val="35000"/>
            </a:spcAft>
            <a:buNone/>
          </a:pPr>
          <a:r>
            <a:rPr lang="en-US" sz="1100" i="1" kern="1200" dirty="0"/>
            <a:t>Program Coordinator</a:t>
          </a:r>
          <a:endParaRPr lang="en-US" sz="1100" kern="1200" dirty="0"/>
        </a:p>
      </dsp:txBody>
      <dsp:txXfrm>
        <a:off x="3191524" y="1029546"/>
        <a:ext cx="1798655" cy="818638"/>
      </dsp:txXfrm>
    </dsp:sp>
    <dsp:sp modelId="{793518C3-506F-4811-80EB-9BA98D8821F8}">
      <dsp:nvSpPr>
        <dsp:cNvPr id="0" name=""/>
        <dsp:cNvSpPr/>
      </dsp:nvSpPr>
      <dsp:spPr>
        <a:xfrm>
          <a:off x="0" y="2052844"/>
          <a:ext cx="4991105" cy="8186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6A17DE-C022-43BC-B1EF-15E9AEDAB1EE}">
      <dsp:nvSpPr>
        <dsp:cNvPr id="0" name=""/>
        <dsp:cNvSpPr/>
      </dsp:nvSpPr>
      <dsp:spPr>
        <a:xfrm>
          <a:off x="247638" y="2237037"/>
          <a:ext cx="450251" cy="4502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3C009D-3ED0-4CAB-B0D5-7F5917AF4E60}">
      <dsp:nvSpPr>
        <dsp:cNvPr id="0" name=""/>
        <dsp:cNvSpPr/>
      </dsp:nvSpPr>
      <dsp:spPr>
        <a:xfrm>
          <a:off x="945527" y="2052844"/>
          <a:ext cx="2245997" cy="818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39" tIns="86639" rIns="86639" bIns="86639" numCol="1" spcCol="1270" anchor="ctr" anchorCtr="0">
          <a:noAutofit/>
        </a:bodyPr>
        <a:lstStyle/>
        <a:p>
          <a:pPr marL="0" lvl="0" indent="0" algn="l" defTabSz="622300">
            <a:lnSpc>
              <a:spcPct val="90000"/>
            </a:lnSpc>
            <a:spcBef>
              <a:spcPct val="0"/>
            </a:spcBef>
            <a:spcAft>
              <a:spcPct val="35000"/>
            </a:spcAft>
            <a:buNone/>
          </a:pPr>
          <a:r>
            <a:rPr lang="en-US" sz="1400" kern="1200"/>
            <a:t>School of Humanities &amp; Social Sciences</a:t>
          </a:r>
        </a:p>
      </dsp:txBody>
      <dsp:txXfrm>
        <a:off x="945527" y="2052844"/>
        <a:ext cx="2245997" cy="818638"/>
      </dsp:txXfrm>
    </dsp:sp>
    <dsp:sp modelId="{B3744CD3-18A7-40CF-96F1-488C92D36BB2}">
      <dsp:nvSpPr>
        <dsp:cNvPr id="0" name=""/>
        <dsp:cNvSpPr/>
      </dsp:nvSpPr>
      <dsp:spPr>
        <a:xfrm>
          <a:off x="3191524" y="2052844"/>
          <a:ext cx="1798655" cy="818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39" tIns="86639" rIns="86639" bIns="86639" numCol="1" spcCol="1270" anchor="ctr" anchorCtr="0">
          <a:noAutofit/>
        </a:bodyPr>
        <a:lstStyle/>
        <a:p>
          <a:pPr marL="0" lvl="0" indent="0" algn="l" defTabSz="488950">
            <a:lnSpc>
              <a:spcPct val="90000"/>
            </a:lnSpc>
            <a:spcBef>
              <a:spcPct val="0"/>
            </a:spcBef>
            <a:spcAft>
              <a:spcPct val="35000"/>
            </a:spcAft>
            <a:buNone/>
          </a:pPr>
          <a:r>
            <a:rPr lang="en-US" sz="1100" i="1" kern="1200" dirty="0"/>
            <a:t>Coletta Bethea</a:t>
          </a:r>
        </a:p>
        <a:p>
          <a:pPr marL="0" lvl="0" indent="0" algn="l" defTabSz="488950">
            <a:lnSpc>
              <a:spcPct val="90000"/>
            </a:lnSpc>
            <a:spcBef>
              <a:spcPct val="0"/>
            </a:spcBef>
            <a:spcAft>
              <a:spcPct val="35000"/>
            </a:spcAft>
            <a:buNone/>
          </a:pPr>
          <a:r>
            <a:rPr lang="en-US" sz="1100" i="1" kern="1200" dirty="0"/>
            <a:t>Program Coordinator</a:t>
          </a:r>
          <a:endParaRPr lang="en-US" sz="1100" kern="1200" dirty="0"/>
        </a:p>
      </dsp:txBody>
      <dsp:txXfrm>
        <a:off x="3191524" y="2052844"/>
        <a:ext cx="1798655" cy="818638"/>
      </dsp:txXfrm>
    </dsp:sp>
    <dsp:sp modelId="{AC40513E-73D1-4C5A-9E83-6C6C8CE89AE3}">
      <dsp:nvSpPr>
        <dsp:cNvPr id="0" name=""/>
        <dsp:cNvSpPr/>
      </dsp:nvSpPr>
      <dsp:spPr>
        <a:xfrm>
          <a:off x="0" y="3076142"/>
          <a:ext cx="4991105" cy="8186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581185-44EC-4898-A9F8-E54649E159B5}">
      <dsp:nvSpPr>
        <dsp:cNvPr id="0" name=""/>
        <dsp:cNvSpPr/>
      </dsp:nvSpPr>
      <dsp:spPr>
        <a:xfrm>
          <a:off x="247638" y="3260336"/>
          <a:ext cx="450251" cy="4502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5EA608-26ED-4D43-92BC-26B6E0A18255}">
      <dsp:nvSpPr>
        <dsp:cNvPr id="0" name=""/>
        <dsp:cNvSpPr/>
      </dsp:nvSpPr>
      <dsp:spPr>
        <a:xfrm>
          <a:off x="945527" y="3076142"/>
          <a:ext cx="2245997" cy="818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39" tIns="86639" rIns="86639" bIns="86639" numCol="1" spcCol="1270" anchor="ctr" anchorCtr="0">
          <a:noAutofit/>
        </a:bodyPr>
        <a:lstStyle/>
        <a:p>
          <a:pPr marL="0" lvl="0" indent="0" algn="l" defTabSz="622300">
            <a:lnSpc>
              <a:spcPct val="90000"/>
            </a:lnSpc>
            <a:spcBef>
              <a:spcPct val="0"/>
            </a:spcBef>
            <a:spcAft>
              <a:spcPct val="35000"/>
            </a:spcAft>
            <a:buNone/>
          </a:pPr>
          <a:r>
            <a:rPr lang="en-US" sz="1400" kern="1200"/>
            <a:t>Swain Family School of Science &amp; Mathematics</a:t>
          </a:r>
        </a:p>
      </dsp:txBody>
      <dsp:txXfrm>
        <a:off x="945527" y="3076142"/>
        <a:ext cx="2245997" cy="818638"/>
      </dsp:txXfrm>
    </dsp:sp>
    <dsp:sp modelId="{13840E76-C3C9-4E18-A03D-F98B13E8DAE8}">
      <dsp:nvSpPr>
        <dsp:cNvPr id="0" name=""/>
        <dsp:cNvSpPr/>
      </dsp:nvSpPr>
      <dsp:spPr>
        <a:xfrm>
          <a:off x="3191524" y="3076142"/>
          <a:ext cx="1798655" cy="818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39" tIns="86639" rIns="86639" bIns="86639" numCol="1" spcCol="1270" anchor="ctr" anchorCtr="0">
          <a:noAutofit/>
        </a:bodyPr>
        <a:lstStyle/>
        <a:p>
          <a:pPr marL="0" lvl="0" indent="0" algn="l" defTabSz="488950">
            <a:lnSpc>
              <a:spcPct val="90000"/>
            </a:lnSpc>
            <a:spcBef>
              <a:spcPct val="0"/>
            </a:spcBef>
            <a:spcAft>
              <a:spcPct val="35000"/>
            </a:spcAft>
            <a:buNone/>
          </a:pPr>
          <a:r>
            <a:rPr lang="en-US" sz="1100" i="1" kern="1200" dirty="0"/>
            <a:t>Ashley Bukay</a:t>
          </a:r>
        </a:p>
        <a:p>
          <a:pPr marL="0" lvl="0" indent="0" algn="l" defTabSz="488950">
            <a:lnSpc>
              <a:spcPct val="90000"/>
            </a:lnSpc>
            <a:spcBef>
              <a:spcPct val="0"/>
            </a:spcBef>
            <a:spcAft>
              <a:spcPct val="35000"/>
            </a:spcAft>
            <a:buNone/>
          </a:pPr>
          <a:r>
            <a:rPr lang="en-US" sz="1100" i="1" kern="1200" dirty="0"/>
            <a:t>Assistant Professor of Nursing</a:t>
          </a:r>
          <a:endParaRPr lang="en-US" sz="1100" kern="1200" dirty="0"/>
        </a:p>
      </dsp:txBody>
      <dsp:txXfrm>
        <a:off x="3191524" y="3076142"/>
        <a:ext cx="1798655" cy="818638"/>
      </dsp:txXfrm>
    </dsp:sp>
    <dsp:sp modelId="{7F081143-CF77-454F-9967-F22B16CB0C56}">
      <dsp:nvSpPr>
        <dsp:cNvPr id="0" name=""/>
        <dsp:cNvSpPr/>
      </dsp:nvSpPr>
      <dsp:spPr>
        <a:xfrm>
          <a:off x="0" y="4099440"/>
          <a:ext cx="4991105" cy="8186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FAF9AA-5532-4F82-9267-E19304661332}">
      <dsp:nvSpPr>
        <dsp:cNvPr id="0" name=""/>
        <dsp:cNvSpPr/>
      </dsp:nvSpPr>
      <dsp:spPr>
        <a:xfrm>
          <a:off x="247638" y="4283634"/>
          <a:ext cx="450251" cy="45025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5BB90E-2485-4E67-92C7-8DE915C06902}">
      <dsp:nvSpPr>
        <dsp:cNvPr id="0" name=""/>
        <dsp:cNvSpPr/>
      </dsp:nvSpPr>
      <dsp:spPr>
        <a:xfrm>
          <a:off x="945527" y="4099440"/>
          <a:ext cx="2245997" cy="818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39" tIns="86639" rIns="86639" bIns="86639" numCol="1" spcCol="1270" anchor="ctr" anchorCtr="0">
          <a:noAutofit/>
        </a:bodyPr>
        <a:lstStyle/>
        <a:p>
          <a:pPr marL="0" lvl="0" indent="0" algn="l" defTabSz="622300">
            <a:lnSpc>
              <a:spcPct val="90000"/>
            </a:lnSpc>
            <a:spcBef>
              <a:spcPct val="0"/>
            </a:spcBef>
            <a:spcAft>
              <a:spcPct val="35000"/>
            </a:spcAft>
            <a:buNone/>
          </a:pPr>
          <a:r>
            <a:rPr lang="en-US" sz="1400" kern="1200"/>
            <a:t>Zucker Family School of Education</a:t>
          </a:r>
        </a:p>
      </dsp:txBody>
      <dsp:txXfrm>
        <a:off x="945527" y="4099440"/>
        <a:ext cx="2245997" cy="818638"/>
      </dsp:txXfrm>
    </dsp:sp>
    <dsp:sp modelId="{80E38A74-E93B-40E0-89E9-D58667BEAA6B}">
      <dsp:nvSpPr>
        <dsp:cNvPr id="0" name=""/>
        <dsp:cNvSpPr/>
      </dsp:nvSpPr>
      <dsp:spPr>
        <a:xfrm>
          <a:off x="3191524" y="4099440"/>
          <a:ext cx="1798655" cy="818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39" tIns="86639" rIns="86639" bIns="86639" numCol="1" spcCol="1270" anchor="ctr" anchorCtr="0">
          <a:noAutofit/>
        </a:bodyPr>
        <a:lstStyle/>
        <a:p>
          <a:pPr marL="0" lvl="0" indent="0" algn="l" defTabSz="488950">
            <a:lnSpc>
              <a:spcPct val="90000"/>
            </a:lnSpc>
            <a:spcBef>
              <a:spcPct val="0"/>
            </a:spcBef>
            <a:spcAft>
              <a:spcPct val="35000"/>
            </a:spcAft>
            <a:buNone/>
          </a:pPr>
          <a:r>
            <a:rPr lang="en-US" sz="1100" i="1" kern="1200" dirty="0"/>
            <a:t>Steph Eldridge</a:t>
          </a:r>
        </a:p>
        <a:p>
          <a:pPr marL="0" lvl="0" indent="0" algn="l" defTabSz="488950">
            <a:lnSpc>
              <a:spcPct val="90000"/>
            </a:lnSpc>
            <a:spcBef>
              <a:spcPct val="0"/>
            </a:spcBef>
            <a:spcAft>
              <a:spcPct val="35000"/>
            </a:spcAft>
            <a:buNone/>
          </a:pPr>
          <a:r>
            <a:rPr lang="en-US" sz="1100" i="1" kern="1200" dirty="0"/>
            <a:t>Director of Clinical Practices &amp; Partnerships</a:t>
          </a:r>
          <a:endParaRPr lang="en-US" sz="1100" kern="1200" dirty="0"/>
        </a:p>
      </dsp:txBody>
      <dsp:txXfrm>
        <a:off x="3191524" y="4099440"/>
        <a:ext cx="1798655" cy="81863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72421"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029" y="2"/>
            <a:ext cx="2972421" cy="466725"/>
          </a:xfrm>
          <a:prstGeom prst="rect">
            <a:avLst/>
          </a:prstGeom>
        </p:spPr>
        <p:txBody>
          <a:bodyPr vert="horz" lIns="91440" tIns="45720" rIns="91440" bIns="45720" rtlCol="0"/>
          <a:lstStyle>
            <a:lvl1pPr algn="r">
              <a:defRPr sz="1200"/>
            </a:lvl1pPr>
          </a:lstStyle>
          <a:p>
            <a:fld id="{E17EF98F-0E12-4DA7-9D65-F2977E97FBC6}" type="datetimeFigureOut">
              <a:rPr lang="en-US" smtClean="0"/>
              <a:t>1/7/2025</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6421" y="4473576"/>
            <a:ext cx="5485158"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29676"/>
            <a:ext cx="2972421"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029" y="8829676"/>
            <a:ext cx="2972421" cy="466725"/>
          </a:xfrm>
          <a:prstGeom prst="rect">
            <a:avLst/>
          </a:prstGeom>
        </p:spPr>
        <p:txBody>
          <a:bodyPr vert="horz" lIns="91440" tIns="45720" rIns="91440" bIns="45720" rtlCol="0" anchor="b"/>
          <a:lstStyle>
            <a:lvl1pPr algn="r">
              <a:defRPr sz="1200"/>
            </a:lvl1pPr>
          </a:lstStyle>
          <a:p>
            <a:fld id="{9D6A1C60-F998-4881-8BFB-A00903AE64AF}" type="slidenum">
              <a:rPr lang="en-US" smtClean="0"/>
              <a:t>‹#›</a:t>
            </a:fld>
            <a:endParaRPr lang="en-US"/>
          </a:p>
        </p:txBody>
      </p:sp>
    </p:spTree>
    <p:extLst>
      <p:ext uri="{BB962C8B-B14F-4D97-AF65-F5344CB8AC3E}">
        <p14:creationId xmlns:p14="http://schemas.microsoft.com/office/powerpoint/2010/main" val="2244103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6596" y="3375908"/>
            <a:ext cx="8068336" cy="1116280"/>
          </a:xfrm>
        </p:spPr>
        <p:txBody>
          <a:bodyPr>
            <a:normAutofit/>
          </a:bodyPr>
          <a:lstStyle>
            <a:lvl1pPr marL="0" indent="0" algn="l">
              <a:buNone/>
              <a:defRPr sz="2400">
                <a:solidFill>
                  <a:schemeClr val="tx1"/>
                </a:solidFill>
                <a:latin typeface="Garamond" panose="02020404030301010803"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Title 7"/>
          <p:cNvSpPr>
            <a:spLocks noGrp="1"/>
          </p:cNvSpPr>
          <p:nvPr>
            <p:ph type="title"/>
          </p:nvPr>
        </p:nvSpPr>
        <p:spPr>
          <a:xfrm>
            <a:off x="526596" y="1588670"/>
            <a:ext cx="8068336" cy="1692236"/>
          </a:xfrm>
        </p:spPr>
        <p:txBody>
          <a:bodyPr>
            <a:normAutofit/>
          </a:bodyPr>
          <a:lstStyle>
            <a:lvl1pPr>
              <a:defRPr sz="4050"/>
            </a:lvl1pPr>
          </a:lstStyle>
          <a:p>
            <a:r>
              <a:rPr lang="en-US"/>
              <a:t>Click to edit Master title style</a:t>
            </a:r>
            <a:endParaRPr lang="en-US" dirty="0"/>
          </a:p>
        </p:txBody>
      </p:sp>
      <p:sp>
        <p:nvSpPr>
          <p:cNvPr id="12" name="Date Placeholder 11"/>
          <p:cNvSpPr>
            <a:spLocks noGrp="1"/>
          </p:cNvSpPr>
          <p:nvPr>
            <p:ph type="dt" sz="half" idx="10"/>
          </p:nvPr>
        </p:nvSpPr>
        <p:spPr/>
        <p:txBody>
          <a:bodyPr/>
          <a:lstStyle/>
          <a:p>
            <a:fld id="{06874712-431F-4292-9898-856BD3C459D3}" type="datetimeFigureOut">
              <a:rPr lang="en-US" smtClean="0"/>
              <a:t>1/7/2025</a:t>
            </a:fld>
            <a:endParaRPr lang="en-US" dirty="0"/>
          </a:p>
        </p:txBody>
      </p:sp>
      <p:sp>
        <p:nvSpPr>
          <p:cNvPr id="13" name="Footer Placeholder 12"/>
          <p:cNvSpPr>
            <a:spLocks noGrp="1"/>
          </p:cNvSpPr>
          <p:nvPr>
            <p:ph type="ftr" sz="quarter" idx="11"/>
          </p:nvPr>
        </p:nvSpPr>
        <p:spPr/>
        <p:txBody>
          <a:bodyPr/>
          <a:lstStyle/>
          <a:p>
            <a:endParaRPr lang="en-US" dirty="0"/>
          </a:p>
        </p:txBody>
      </p:sp>
      <p:sp>
        <p:nvSpPr>
          <p:cNvPr id="14" name="Slide Number Placeholder 13"/>
          <p:cNvSpPr>
            <a:spLocks noGrp="1"/>
          </p:cNvSpPr>
          <p:nvPr>
            <p:ph type="sldNum" sz="quarter" idx="12"/>
          </p:nvPr>
        </p:nvSpPr>
        <p:spPr/>
        <p:txBody>
          <a:bodyPr/>
          <a:lstStyle/>
          <a:p>
            <a:fld id="{7C98645E-84CC-45CB-BDD3-E5BF3EE55AED}" type="slidenum">
              <a:rPr lang="en-US" smtClean="0"/>
              <a:t>‹#›</a:t>
            </a:fld>
            <a:endParaRPr lang="en-US" dirty="0"/>
          </a:p>
        </p:txBody>
      </p:sp>
    </p:spTree>
    <p:extLst>
      <p:ext uri="{BB962C8B-B14F-4D97-AF65-F5344CB8AC3E}">
        <p14:creationId xmlns:p14="http://schemas.microsoft.com/office/powerpoint/2010/main" val="24370204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6874712-431F-4292-9898-856BD3C459D3}" type="datetimeFigureOut">
              <a:rPr lang="en-US" smtClean="0"/>
              <a:t>1/7/2025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7C98645E-84CC-45CB-BDD3-E5BF3EE55AED}" type="slidenum">
              <a:rPr lang="en-US" smtClean="0"/>
              <a:t>‹#›</a:t>
            </a:fld>
            <a:endParaRPr lang="en-US" dirty="0"/>
          </a:p>
        </p:txBody>
      </p:sp>
      <p:sp>
        <p:nvSpPr>
          <p:cNvPr id="11" name="Title 10"/>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356177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06874712-431F-4292-9898-856BD3C459D3}" type="datetimeFigureOut">
              <a:rPr lang="en-US" smtClean="0"/>
              <a:t>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C98645E-84CC-45CB-BDD3-E5BF3EE55AED}" type="slidenum">
              <a:rPr lang="en-US" smtClean="0"/>
              <a:t>‹#›</a:t>
            </a:fld>
            <a:endParaRPr lang="en-US" dirty="0"/>
          </a:p>
        </p:txBody>
      </p:sp>
      <p:sp>
        <p:nvSpPr>
          <p:cNvPr id="14" name="Subtitle 2"/>
          <p:cNvSpPr>
            <a:spLocks noGrp="1"/>
          </p:cNvSpPr>
          <p:nvPr>
            <p:ph type="subTitle" idx="1"/>
          </p:nvPr>
        </p:nvSpPr>
        <p:spPr>
          <a:xfrm>
            <a:off x="526596" y="4388782"/>
            <a:ext cx="7534192" cy="1116280"/>
          </a:xfrm>
        </p:spPr>
        <p:txBody>
          <a:bodyPr>
            <a:normAutofit/>
          </a:bodyPr>
          <a:lstStyle>
            <a:lvl1pPr marL="0" indent="0" algn="l">
              <a:buNone/>
              <a:defRPr sz="1800">
                <a:solidFill>
                  <a:schemeClr val="accent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5" name="Title 7"/>
          <p:cNvSpPr>
            <a:spLocks noGrp="1"/>
          </p:cNvSpPr>
          <p:nvPr>
            <p:ph type="title"/>
          </p:nvPr>
        </p:nvSpPr>
        <p:spPr>
          <a:xfrm>
            <a:off x="526598" y="2601544"/>
            <a:ext cx="7534191" cy="1692236"/>
          </a:xfrm>
        </p:spPr>
        <p:txBody>
          <a:bodyPr>
            <a:normAutofit/>
          </a:bodyPr>
          <a:lstStyle>
            <a:lvl1pPr>
              <a:defRPr sz="36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3274841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06874712-431F-4292-9898-856BD3C459D3}" type="datetimeFigureOut">
              <a:rPr lang="en-US" smtClean="0"/>
              <a:t>1/7/2025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7C98645E-84CC-45CB-BDD3-E5BF3EE55AED}" type="slidenum">
              <a:rPr lang="en-US" smtClean="0"/>
              <a:t>‹#›</a:t>
            </a:fld>
            <a:endParaRPr lang="en-US" dirty="0"/>
          </a:p>
        </p:txBody>
      </p:sp>
      <p:sp>
        <p:nvSpPr>
          <p:cNvPr id="16" name="Content Placeholder 2"/>
          <p:cNvSpPr>
            <a:spLocks noGrp="1"/>
          </p:cNvSpPr>
          <p:nvPr>
            <p:ph idx="1"/>
          </p:nvPr>
        </p:nvSpPr>
        <p:spPr>
          <a:xfrm>
            <a:off x="543296" y="1684309"/>
            <a:ext cx="3954483" cy="400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p:cNvSpPr>
            <a:spLocks noGrp="1"/>
          </p:cNvSpPr>
          <p:nvPr>
            <p:ph idx="13"/>
          </p:nvPr>
        </p:nvSpPr>
        <p:spPr>
          <a:xfrm>
            <a:off x="4667003" y="1684309"/>
            <a:ext cx="3936671" cy="400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itle 1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065922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3296" y="1659740"/>
            <a:ext cx="3954483" cy="531520"/>
          </a:xfrm>
        </p:spPr>
        <p:txBody>
          <a:bodyPr anchor="b"/>
          <a:lstStyle>
            <a:lvl1pPr marL="0" indent="0" algn="ctr">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 name="Text Placeholder 4"/>
          <p:cNvSpPr>
            <a:spLocks noGrp="1"/>
          </p:cNvSpPr>
          <p:nvPr>
            <p:ph type="body" sz="quarter" idx="3"/>
          </p:nvPr>
        </p:nvSpPr>
        <p:spPr>
          <a:xfrm>
            <a:off x="4667003" y="1659741"/>
            <a:ext cx="3936671" cy="518232"/>
          </a:xfrm>
        </p:spPr>
        <p:txBody>
          <a:bodyPr anchor="b"/>
          <a:lstStyle>
            <a:lvl1pPr marL="0" indent="0" algn="ctr">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Date Placeholder 9"/>
          <p:cNvSpPr>
            <a:spLocks noGrp="1"/>
          </p:cNvSpPr>
          <p:nvPr>
            <p:ph type="dt" sz="half" idx="10"/>
          </p:nvPr>
        </p:nvSpPr>
        <p:spPr/>
        <p:txBody>
          <a:bodyPr/>
          <a:lstStyle/>
          <a:p>
            <a:fld id="{06874712-431F-4292-9898-856BD3C459D3}" type="datetimeFigureOut">
              <a:rPr lang="en-US" smtClean="0"/>
              <a:t>1/7/2025</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7C98645E-84CC-45CB-BDD3-E5BF3EE55AED}" type="slidenum">
              <a:rPr lang="en-US" smtClean="0"/>
              <a:t>‹#›</a:t>
            </a:fld>
            <a:endParaRPr lang="en-US" dirty="0"/>
          </a:p>
        </p:txBody>
      </p:sp>
      <p:sp>
        <p:nvSpPr>
          <p:cNvPr id="14" name="Content Placeholder 2"/>
          <p:cNvSpPr>
            <a:spLocks noGrp="1"/>
          </p:cNvSpPr>
          <p:nvPr>
            <p:ph idx="13"/>
          </p:nvPr>
        </p:nvSpPr>
        <p:spPr>
          <a:xfrm>
            <a:off x="543296" y="2348770"/>
            <a:ext cx="3954483" cy="33359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p:cNvSpPr>
            <a:spLocks noGrp="1"/>
          </p:cNvSpPr>
          <p:nvPr>
            <p:ph idx="14"/>
          </p:nvPr>
        </p:nvSpPr>
        <p:spPr>
          <a:xfrm>
            <a:off x="4667003" y="2348770"/>
            <a:ext cx="3936671" cy="33359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918983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3832" y="548008"/>
            <a:ext cx="4991105" cy="492432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6874712-431F-4292-9898-856BD3C459D3}" type="datetimeFigureOut">
              <a:rPr lang="en-US" smtClean="0"/>
              <a:t>1/7/2025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7C98645E-84CC-45CB-BDD3-E5BF3EE55AED}" type="slidenum">
              <a:rPr lang="en-US" smtClean="0"/>
              <a:t>‹#›</a:t>
            </a:fld>
            <a:endParaRPr lang="en-US" dirty="0"/>
          </a:p>
        </p:txBody>
      </p:sp>
      <p:sp>
        <p:nvSpPr>
          <p:cNvPr id="17" name="Content Placeholder 2"/>
          <p:cNvSpPr>
            <a:spLocks noGrp="1"/>
          </p:cNvSpPr>
          <p:nvPr>
            <p:ph idx="13"/>
          </p:nvPr>
        </p:nvSpPr>
        <p:spPr>
          <a:xfrm>
            <a:off x="395587" y="2275116"/>
            <a:ext cx="3035723" cy="3197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itle 3"/>
          <p:cNvSpPr>
            <a:spLocks noGrp="1"/>
          </p:cNvSpPr>
          <p:nvPr>
            <p:ph type="title"/>
          </p:nvPr>
        </p:nvSpPr>
        <p:spPr>
          <a:xfrm>
            <a:off x="395587" y="548008"/>
            <a:ext cx="3035723" cy="1558775"/>
          </a:xfrm>
        </p:spPr>
        <p:txBody>
          <a:bodyPr/>
          <a:lstStyle/>
          <a:p>
            <a:r>
              <a:rPr lang="en-US"/>
              <a:t>Click to edit Master title style</a:t>
            </a:r>
            <a:endParaRPr lang="en-US" dirty="0"/>
          </a:p>
        </p:txBody>
      </p:sp>
    </p:spTree>
    <p:extLst>
      <p:ext uri="{BB962C8B-B14F-4D97-AF65-F5344CB8AC3E}">
        <p14:creationId xmlns:p14="http://schemas.microsoft.com/office/powerpoint/2010/main" val="33591181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06874712-431F-4292-9898-856BD3C459D3}" type="datetimeFigureOut">
              <a:rPr lang="en-US" smtClean="0"/>
              <a:t>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C98645E-84CC-45CB-BDD3-E5BF3EE55AED}" type="slidenum">
              <a:rPr lang="en-US" smtClean="0"/>
              <a:t>‹#›</a:t>
            </a:fld>
            <a:endParaRPr lang="en-US" dirty="0"/>
          </a:p>
        </p:txBody>
      </p:sp>
    </p:spTree>
    <p:extLst>
      <p:ext uri="{BB962C8B-B14F-4D97-AF65-F5344CB8AC3E}">
        <p14:creationId xmlns:p14="http://schemas.microsoft.com/office/powerpoint/2010/main" val="15003895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6874712-431F-4292-9898-856BD3C459D3}" type="datetimeFigureOut">
              <a:rPr lang="en-US" smtClean="0"/>
              <a:t>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98645E-84CC-45CB-BDD3-E5BF3EE55AED}" type="slidenum">
              <a:rPr lang="en-US" smtClean="0"/>
              <a:t>‹#›</a:t>
            </a:fld>
            <a:endParaRPr lang="en-US" dirty="0"/>
          </a:p>
        </p:txBody>
      </p:sp>
    </p:spTree>
    <p:extLst>
      <p:ext uri="{BB962C8B-B14F-4D97-AF65-F5344CB8AC3E}">
        <p14:creationId xmlns:p14="http://schemas.microsoft.com/office/powerpoint/2010/main" val="35747356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Brandmark Splash">
    <p:bg>
      <p:bgPr>
        <a:solidFill>
          <a:srgbClr val="3975B7"/>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5198" y="2297594"/>
            <a:ext cx="2553604" cy="2262813"/>
          </a:xfrm>
          <a:prstGeom prst="rect">
            <a:avLst/>
          </a:prstGeom>
        </p:spPr>
      </p:pic>
    </p:spTree>
    <p:extLst>
      <p:ext uri="{BB962C8B-B14F-4D97-AF65-F5344CB8AC3E}">
        <p14:creationId xmlns:p14="http://schemas.microsoft.com/office/powerpoint/2010/main" val="17653344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3298" y="365126"/>
            <a:ext cx="8060377" cy="113710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43298" y="1684309"/>
            <a:ext cx="8060377" cy="40004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6098388" y="6311414"/>
            <a:ext cx="663473" cy="365125"/>
          </a:xfrm>
          <a:prstGeom prst="rect">
            <a:avLst/>
          </a:prstGeom>
        </p:spPr>
        <p:txBody>
          <a:bodyPr anchor="ctr"/>
          <a:lstStyle>
            <a:lvl1pPr>
              <a:defRPr sz="900">
                <a:solidFill>
                  <a:schemeClr val="bg2"/>
                </a:solidFill>
              </a:defRPr>
            </a:lvl1pPr>
          </a:lstStyle>
          <a:p>
            <a:fld id="{06874712-431F-4292-9898-856BD3C459D3}" type="datetimeFigureOut">
              <a:rPr lang="en-US" smtClean="0"/>
              <a:pPr/>
              <a:t>1/7/2025</a:t>
            </a:fld>
            <a:endParaRPr lang="en-US" dirty="0"/>
          </a:p>
        </p:txBody>
      </p:sp>
      <p:sp>
        <p:nvSpPr>
          <p:cNvPr id="8" name="Footer Placeholder 4"/>
          <p:cNvSpPr>
            <a:spLocks noGrp="1"/>
          </p:cNvSpPr>
          <p:nvPr>
            <p:ph type="ftr" sz="quarter" idx="3"/>
          </p:nvPr>
        </p:nvSpPr>
        <p:spPr>
          <a:xfrm>
            <a:off x="1118325" y="6311413"/>
            <a:ext cx="4797503" cy="365125"/>
          </a:xfrm>
          <a:prstGeom prst="rect">
            <a:avLst/>
          </a:prstGeom>
        </p:spPr>
        <p:txBody>
          <a:bodyPr anchor="ctr"/>
          <a:lstStyle>
            <a:lvl1pPr>
              <a:defRPr sz="900">
                <a:solidFill>
                  <a:schemeClr val="bg2"/>
                </a:solidFill>
              </a:defRPr>
            </a:lvl1pPr>
          </a:lstStyle>
          <a:p>
            <a:endParaRPr lang="en-US" dirty="0"/>
          </a:p>
        </p:txBody>
      </p:sp>
      <p:sp>
        <p:nvSpPr>
          <p:cNvPr id="9" name="Slide Number Placeholder 5"/>
          <p:cNvSpPr>
            <a:spLocks noGrp="1"/>
          </p:cNvSpPr>
          <p:nvPr>
            <p:ph type="sldNum" sz="quarter" idx="4"/>
          </p:nvPr>
        </p:nvSpPr>
        <p:spPr>
          <a:xfrm>
            <a:off x="543298" y="6311413"/>
            <a:ext cx="392468" cy="365125"/>
          </a:xfrm>
          <a:prstGeom prst="rect">
            <a:avLst/>
          </a:prstGeom>
        </p:spPr>
        <p:txBody>
          <a:bodyPr anchor="ctr"/>
          <a:lstStyle>
            <a:lvl1pPr>
              <a:defRPr sz="900">
                <a:solidFill>
                  <a:schemeClr val="bg2"/>
                </a:solidFill>
              </a:defRPr>
            </a:lvl1pPr>
          </a:lstStyle>
          <a:p>
            <a:fld id="{7C98645E-84CC-45CB-BDD3-E5BF3EE55AED}" type="slidenum">
              <a:rPr lang="en-US" smtClean="0"/>
              <a:pPr/>
              <a:t>‹#›</a:t>
            </a:fld>
            <a:endParaRPr lang="en-US" dirty="0"/>
          </a:p>
        </p:txBody>
      </p:sp>
      <p:sp>
        <p:nvSpPr>
          <p:cNvPr id="4" name="Rectangle 3"/>
          <p:cNvSpPr/>
          <p:nvPr userDrawn="1"/>
        </p:nvSpPr>
        <p:spPr>
          <a:xfrm>
            <a:off x="0" y="6105528"/>
            <a:ext cx="9144000" cy="752475"/>
          </a:xfrm>
          <a:prstGeom prst="rect">
            <a:avLst/>
          </a:prstGeom>
          <a:solidFill>
            <a:srgbClr val="1F3A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 name="Rectangle 4"/>
          <p:cNvSpPr/>
          <p:nvPr userDrawn="1"/>
        </p:nvSpPr>
        <p:spPr>
          <a:xfrm>
            <a:off x="0" y="5905503"/>
            <a:ext cx="9144000" cy="123825"/>
          </a:xfrm>
          <a:prstGeom prst="rect">
            <a:avLst/>
          </a:prstGeom>
          <a:solidFill>
            <a:srgbClr val="3975B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848477" y="6374959"/>
            <a:ext cx="1755198" cy="238031"/>
          </a:xfrm>
          <a:prstGeom prst="rect">
            <a:avLst/>
          </a:prstGeom>
        </p:spPr>
      </p:pic>
    </p:spTree>
    <p:extLst>
      <p:ext uri="{BB962C8B-B14F-4D97-AF65-F5344CB8AC3E}">
        <p14:creationId xmlns:p14="http://schemas.microsoft.com/office/powerpoint/2010/main" val="283314899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2" r:id="rId7"/>
    <p:sldLayoutId id="2147483683" r:id="rId8"/>
    <p:sldLayoutId id="2147483685" r:id="rId9"/>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685800" rtl="0" eaLnBrk="1" latinLnBrk="0" hangingPunct="1">
        <a:lnSpc>
          <a:spcPct val="90000"/>
        </a:lnSpc>
        <a:spcBef>
          <a:spcPct val="0"/>
        </a:spcBef>
        <a:buNone/>
        <a:defRPr sz="3300" kern="1200">
          <a:solidFill>
            <a:srgbClr val="3975B7"/>
          </a:solidFill>
          <a:latin typeface="Garamond" panose="02020404030301010803"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1F3A60"/>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1F3A60"/>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1F3A60"/>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1F3A60"/>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1F3A6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citadel.edu/assessment/advising-tomorrows-principled-leaders/"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F7FE6A97-401B-A472-83C1-92A27A706C1B}"/>
              </a:ext>
            </a:extLst>
          </p:cNvPr>
          <p:cNvSpPr>
            <a:spLocks noGrp="1"/>
          </p:cNvSpPr>
          <p:nvPr>
            <p:ph type="subTitle" idx="1"/>
          </p:nvPr>
        </p:nvSpPr>
        <p:spPr/>
        <p:txBody>
          <a:bodyPr/>
          <a:lstStyle/>
          <a:p>
            <a:r>
              <a:rPr lang="en-US" dirty="0"/>
              <a:t>Spring 2025 Steering Committee Meeting</a:t>
            </a:r>
          </a:p>
        </p:txBody>
      </p:sp>
      <p:sp>
        <p:nvSpPr>
          <p:cNvPr id="4" name="Title 3">
            <a:extLst>
              <a:ext uri="{FF2B5EF4-FFF2-40B4-BE49-F238E27FC236}">
                <a16:creationId xmlns:a16="http://schemas.microsoft.com/office/drawing/2014/main" id="{AEC620E4-2253-8EC2-14FE-548837B3516D}"/>
              </a:ext>
            </a:extLst>
          </p:cNvPr>
          <p:cNvSpPr>
            <a:spLocks noGrp="1"/>
          </p:cNvSpPr>
          <p:nvPr>
            <p:ph type="title"/>
          </p:nvPr>
        </p:nvSpPr>
        <p:spPr/>
        <p:txBody>
          <a:bodyPr/>
          <a:lstStyle/>
          <a:p>
            <a:r>
              <a:rPr lang="en-US" dirty="0"/>
              <a:t>Advising &amp; Retention Council</a:t>
            </a:r>
          </a:p>
        </p:txBody>
      </p:sp>
    </p:spTree>
    <p:extLst>
      <p:ext uri="{BB962C8B-B14F-4D97-AF65-F5344CB8AC3E}">
        <p14:creationId xmlns:p14="http://schemas.microsoft.com/office/powerpoint/2010/main" val="11434586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FC2495-074C-06AE-8D42-3C5322CAFCDB}"/>
              </a:ext>
            </a:extLst>
          </p:cNvPr>
          <p:cNvSpPr>
            <a:spLocks noGrp="1"/>
          </p:cNvSpPr>
          <p:nvPr>
            <p:ph idx="1"/>
          </p:nvPr>
        </p:nvSpPr>
        <p:spPr>
          <a:xfrm>
            <a:off x="291054" y="1250728"/>
            <a:ext cx="8060377" cy="4560111"/>
          </a:xfrm>
        </p:spPr>
        <p:txBody>
          <a:bodyPr>
            <a:normAutofit lnSpcReduction="10000"/>
          </a:bodyPr>
          <a:lstStyle/>
          <a:p>
            <a:pPr lvl="1"/>
            <a:r>
              <a:rPr lang="en-US" sz="2000" dirty="0"/>
              <a:t>Lack of initial training (“on the fly” learning)</a:t>
            </a:r>
          </a:p>
          <a:p>
            <a:pPr marL="342900" lvl="1" indent="0">
              <a:buNone/>
            </a:pPr>
            <a:r>
              <a:rPr lang="en-US" sz="2000" dirty="0"/>
              <a:t> </a:t>
            </a:r>
          </a:p>
          <a:p>
            <a:pPr lvl="1"/>
            <a:r>
              <a:rPr lang="en-US" sz="2000" dirty="0"/>
              <a:t>“How-to” guides needed for commonly used tools (Degree Works, Banner, etc.) </a:t>
            </a:r>
          </a:p>
          <a:p>
            <a:pPr marL="342900" lvl="1" indent="0">
              <a:buNone/>
            </a:pPr>
            <a:endParaRPr lang="en-US" sz="2000" dirty="0"/>
          </a:p>
          <a:p>
            <a:pPr lvl="1"/>
            <a:r>
              <a:rPr lang="en-US" sz="2000" dirty="0"/>
              <a:t>Need for accessible resource hub (policy, program maps, forms, critical deadlines) </a:t>
            </a:r>
          </a:p>
          <a:p>
            <a:pPr marL="342900" lvl="1" indent="0">
              <a:buNone/>
            </a:pPr>
            <a:endParaRPr lang="en-US" sz="2000" dirty="0"/>
          </a:p>
          <a:p>
            <a:pPr lvl="1"/>
            <a:r>
              <a:rPr lang="en-US" sz="2000" dirty="0"/>
              <a:t>Complex advising situations and populations (ROTC, veteran students, student athletes, study abroad, General Education, etc.)</a:t>
            </a:r>
          </a:p>
          <a:p>
            <a:pPr marL="342900" lvl="1" indent="0">
              <a:buNone/>
            </a:pPr>
            <a:endParaRPr lang="en-US" sz="2000" dirty="0"/>
          </a:p>
          <a:p>
            <a:pPr lvl="1"/>
            <a:r>
              <a:rPr lang="en-US" sz="2000" dirty="0"/>
              <a:t>Navigating multiple student resources/departments </a:t>
            </a:r>
          </a:p>
          <a:p>
            <a:pPr marL="342900" lvl="1" indent="0">
              <a:buNone/>
            </a:pPr>
            <a:endParaRPr lang="en-US" sz="2000" dirty="0"/>
          </a:p>
          <a:p>
            <a:pPr lvl="1"/>
            <a:r>
              <a:rPr lang="en-US" sz="2000" dirty="0"/>
              <a:t>Documentation practices </a:t>
            </a:r>
          </a:p>
          <a:p>
            <a:endParaRPr lang="en-US" dirty="0"/>
          </a:p>
        </p:txBody>
      </p:sp>
      <p:sp>
        <p:nvSpPr>
          <p:cNvPr id="3" name="Title 2">
            <a:extLst>
              <a:ext uri="{FF2B5EF4-FFF2-40B4-BE49-F238E27FC236}">
                <a16:creationId xmlns:a16="http://schemas.microsoft.com/office/drawing/2014/main" id="{BCDB2D9A-D74F-ED0C-E04E-3B9B4053D3FB}"/>
              </a:ext>
            </a:extLst>
          </p:cNvPr>
          <p:cNvSpPr>
            <a:spLocks noGrp="1"/>
          </p:cNvSpPr>
          <p:nvPr>
            <p:ph type="title"/>
          </p:nvPr>
        </p:nvSpPr>
        <p:spPr/>
        <p:txBody>
          <a:bodyPr>
            <a:normAutofit fontScale="90000"/>
          </a:bodyPr>
          <a:lstStyle/>
          <a:p>
            <a:r>
              <a:rPr lang="en-US" dirty="0"/>
              <a:t>Training/Resource Gaps Identified from Focus Groups</a:t>
            </a:r>
            <a:br>
              <a:rPr lang="en-US" dirty="0"/>
            </a:br>
            <a:endParaRPr lang="en-US" dirty="0"/>
          </a:p>
        </p:txBody>
      </p:sp>
    </p:spTree>
    <p:extLst>
      <p:ext uri="{BB962C8B-B14F-4D97-AF65-F5344CB8AC3E}">
        <p14:creationId xmlns:p14="http://schemas.microsoft.com/office/powerpoint/2010/main" val="12020699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6FACFF-EC8E-FB2C-AAF8-DC952E279DF0}"/>
              </a:ext>
            </a:extLst>
          </p:cNvPr>
          <p:cNvSpPr>
            <a:spLocks noGrp="1"/>
          </p:cNvSpPr>
          <p:nvPr>
            <p:ph idx="1"/>
          </p:nvPr>
        </p:nvSpPr>
        <p:spPr/>
        <p:txBody>
          <a:bodyPr/>
          <a:lstStyle/>
          <a:p>
            <a:pPr marL="457200" indent="-457200">
              <a:buFont typeface="+mj-lt"/>
              <a:buAutoNum type="arabicPeriod"/>
            </a:pPr>
            <a:r>
              <a:rPr lang="en-US" sz="2000" dirty="0">
                <a:effectLst/>
                <a:ea typeface="Aptos" panose="020B0004020202020204" pitchFamily="34" charset="0"/>
              </a:rPr>
              <a:t>Identify the essential functions of advising</a:t>
            </a:r>
          </a:p>
          <a:p>
            <a:pPr marL="457200" indent="-457200">
              <a:buFont typeface="+mj-lt"/>
              <a:buAutoNum type="arabicPeriod"/>
            </a:pPr>
            <a:r>
              <a:rPr lang="en-US" sz="2000" dirty="0">
                <a:effectLst/>
                <a:ea typeface="Aptos" panose="020B0004020202020204" pitchFamily="34" charset="0"/>
              </a:rPr>
              <a:t>Locate appropriate campus resources and points of contact based on student needs</a:t>
            </a:r>
            <a:endParaRPr lang="en-US" sz="2000" dirty="0">
              <a:ea typeface="Aptos" panose="020B0004020202020204" pitchFamily="34" charset="0"/>
            </a:endParaRPr>
          </a:p>
          <a:p>
            <a:pPr marL="457200" indent="-457200">
              <a:buFont typeface="+mj-lt"/>
              <a:buAutoNum type="arabicPeriod"/>
            </a:pPr>
            <a:r>
              <a:rPr lang="en-US" sz="2000" dirty="0">
                <a:effectLst/>
                <a:ea typeface="Aptos" panose="020B0004020202020204" pitchFamily="34" charset="0"/>
              </a:rPr>
              <a:t>Recognize the unique advising needs of specific student populations</a:t>
            </a:r>
          </a:p>
          <a:p>
            <a:pPr marL="457200" indent="-457200">
              <a:buFont typeface="+mj-lt"/>
              <a:buAutoNum type="arabicPeriod"/>
            </a:pPr>
            <a:r>
              <a:rPr lang="en-US" sz="2000" dirty="0">
                <a:effectLst/>
                <a:ea typeface="Aptos" panose="020B0004020202020204" pitchFamily="34" charset="0"/>
              </a:rPr>
              <a:t>Apply essential tools and resources to advising situations to meet diverse student needs</a:t>
            </a:r>
          </a:p>
          <a:p>
            <a:pPr marL="457200" indent="-457200">
              <a:buFont typeface="+mj-lt"/>
              <a:buAutoNum type="arabicPeriod"/>
            </a:pPr>
            <a:endParaRPr lang="en-US" dirty="0"/>
          </a:p>
        </p:txBody>
      </p:sp>
      <p:sp>
        <p:nvSpPr>
          <p:cNvPr id="3" name="Title 2">
            <a:extLst>
              <a:ext uri="{FF2B5EF4-FFF2-40B4-BE49-F238E27FC236}">
                <a16:creationId xmlns:a16="http://schemas.microsoft.com/office/drawing/2014/main" id="{FC0B4D6C-6CD1-41B1-681C-A0C4E28B7038}"/>
              </a:ext>
            </a:extLst>
          </p:cNvPr>
          <p:cNvSpPr>
            <a:spLocks noGrp="1"/>
          </p:cNvSpPr>
          <p:nvPr>
            <p:ph type="title"/>
          </p:nvPr>
        </p:nvSpPr>
        <p:spPr/>
        <p:txBody>
          <a:bodyPr/>
          <a:lstStyle/>
          <a:p>
            <a:r>
              <a:rPr lang="en-US" dirty="0"/>
              <a:t>Canvas Advisement Training Learning Objectives</a:t>
            </a:r>
          </a:p>
        </p:txBody>
      </p:sp>
    </p:spTree>
    <p:extLst>
      <p:ext uri="{BB962C8B-B14F-4D97-AF65-F5344CB8AC3E}">
        <p14:creationId xmlns:p14="http://schemas.microsoft.com/office/powerpoint/2010/main" val="3437105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2A1F37-2CA3-EB87-983E-23B1BB97F03C}"/>
              </a:ext>
            </a:extLst>
          </p:cNvPr>
          <p:cNvSpPr>
            <a:spLocks noGrp="1"/>
          </p:cNvSpPr>
          <p:nvPr>
            <p:ph idx="1"/>
          </p:nvPr>
        </p:nvSpPr>
        <p:spPr>
          <a:xfrm>
            <a:off x="543298" y="1185522"/>
            <a:ext cx="8060377" cy="4565798"/>
          </a:xfrm>
        </p:spPr>
        <p:txBody>
          <a:bodyPr>
            <a:noAutofit/>
          </a:bodyPr>
          <a:lstStyle/>
          <a:p>
            <a:pPr marL="0" marR="0" indent="0" algn="l" fontAlgn="base">
              <a:spcAft>
                <a:spcPts val="800"/>
              </a:spcAft>
              <a:buNone/>
            </a:pPr>
            <a:r>
              <a:rPr lang="en-US" sz="2000" b="1" dirty="0"/>
              <a:t>Outline of feedback from faculty and students:</a:t>
            </a:r>
          </a:p>
          <a:p>
            <a:pPr algn="l" fontAlgn="base">
              <a:buFont typeface="Arial" panose="020B0604020202020204" pitchFamily="34" charset="0"/>
              <a:buChar char="•"/>
            </a:pPr>
            <a:r>
              <a:rPr lang="en-US" sz="1400" dirty="0"/>
              <a:t>Provide more guidance on how to integrate the syllabus into faculty member’s advising practices. </a:t>
            </a:r>
          </a:p>
          <a:p>
            <a:pPr algn="l" fontAlgn="base">
              <a:buFont typeface="Arial" panose="020B0604020202020204" pitchFamily="34" charset="0"/>
              <a:buChar char="•"/>
            </a:pPr>
            <a:r>
              <a:rPr lang="en-US" sz="1400" dirty="0"/>
              <a:t>Could use the same content in a different format. I fear students don’t even read their syllabus for their courses! Maybe it could take the form of an advising agreement signed by the students or it could be several slides that a faculty member could cover in-person with their advisee.  </a:t>
            </a:r>
          </a:p>
          <a:p>
            <a:pPr algn="l" fontAlgn="base">
              <a:buFont typeface="Arial" panose="020B0604020202020204" pitchFamily="34" charset="0"/>
              <a:buChar char="•"/>
            </a:pPr>
            <a:r>
              <a:rPr lang="en-US" sz="1400" dirty="0"/>
              <a:t>Length of the document. </a:t>
            </a:r>
          </a:p>
          <a:p>
            <a:pPr algn="l" fontAlgn="base">
              <a:buFont typeface="Arial" panose="020B0604020202020204" pitchFamily="34" charset="0"/>
              <a:buChar char="•"/>
            </a:pPr>
            <a:r>
              <a:rPr lang="en-US" sz="1400" dirty="0"/>
              <a:t>Students are interested in “getting support as they create their own academic plan that highlights their skills and interests”</a:t>
            </a:r>
          </a:p>
          <a:p>
            <a:pPr algn="l" fontAlgn="base">
              <a:buFont typeface="Arial" panose="020B0604020202020204" pitchFamily="34" charset="0"/>
              <a:buChar char="•"/>
            </a:pPr>
            <a:r>
              <a:rPr lang="en-US" sz="1400" dirty="0"/>
              <a:t>“On when and how to fill out various Registrar forms” (put some step-by-step procedures?). </a:t>
            </a:r>
          </a:p>
          <a:p>
            <a:pPr algn="l" fontAlgn="base">
              <a:buFont typeface="Arial" panose="020B0604020202020204" pitchFamily="34" charset="0"/>
              <a:buChar char="•"/>
            </a:pPr>
            <a:r>
              <a:rPr lang="en-US" sz="1400" dirty="0"/>
              <a:t>Use visual representations over text-heavy narrative.</a:t>
            </a:r>
          </a:p>
          <a:p>
            <a:pPr marL="0" marR="0" algn="l" fontAlgn="base">
              <a:spcAft>
                <a:spcPts val="800"/>
              </a:spcAft>
            </a:pPr>
            <a:endParaRPr lang="en-US" sz="1200" dirty="0"/>
          </a:p>
          <a:p>
            <a:pPr marL="0" marR="0" indent="0" algn="l" fontAlgn="base">
              <a:spcAft>
                <a:spcPts val="800"/>
              </a:spcAft>
              <a:buNone/>
            </a:pPr>
            <a:r>
              <a:rPr lang="en-US" sz="2000" b="1" dirty="0"/>
              <a:t>Advising Syllabus Working Group Plan for spring:</a:t>
            </a:r>
          </a:p>
          <a:p>
            <a:pPr marR="0" fontAlgn="base">
              <a:spcAft>
                <a:spcPts val="800"/>
              </a:spcAft>
            </a:pPr>
            <a:r>
              <a:rPr lang="en-US" sz="1400" dirty="0"/>
              <a:t>Review feedback &amp; revise the advising syllabus to incorporate all feedback and ensure it supports the best practices in advising.</a:t>
            </a:r>
          </a:p>
          <a:p>
            <a:pPr marL="0" marR="0">
              <a:lnSpc>
                <a:spcPct val="107000"/>
              </a:lnSpc>
              <a:spcBef>
                <a:spcPts val="0"/>
              </a:spcBef>
              <a:spcAft>
                <a:spcPts val="0"/>
              </a:spcAft>
            </a:pPr>
            <a:endParaRPr lang="en-US" sz="2000" dirty="0"/>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E8B6B3B9-6C5E-6C95-0D25-43ED1574EBC1}"/>
              </a:ext>
            </a:extLst>
          </p:cNvPr>
          <p:cNvSpPr>
            <a:spLocks noGrp="1"/>
          </p:cNvSpPr>
          <p:nvPr>
            <p:ph type="title"/>
          </p:nvPr>
        </p:nvSpPr>
        <p:spPr>
          <a:xfrm>
            <a:off x="543298" y="365126"/>
            <a:ext cx="8060377" cy="566366"/>
          </a:xfrm>
        </p:spPr>
        <p:txBody>
          <a:bodyPr>
            <a:normAutofit/>
          </a:bodyPr>
          <a:lstStyle/>
          <a:p>
            <a:r>
              <a:rPr lang="en-US" sz="3000" dirty="0"/>
              <a:t>Advising Syllabus</a:t>
            </a:r>
          </a:p>
        </p:txBody>
      </p:sp>
    </p:spTree>
    <p:extLst>
      <p:ext uri="{BB962C8B-B14F-4D97-AF65-F5344CB8AC3E}">
        <p14:creationId xmlns:p14="http://schemas.microsoft.com/office/powerpoint/2010/main" val="42687242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EF2627-DC93-FF34-4E9D-B4FF3E334F84}"/>
              </a:ext>
            </a:extLst>
          </p:cNvPr>
          <p:cNvSpPr>
            <a:spLocks noGrp="1"/>
          </p:cNvSpPr>
          <p:nvPr>
            <p:ph idx="1"/>
          </p:nvPr>
        </p:nvSpPr>
        <p:spPr>
          <a:xfrm>
            <a:off x="543297" y="1684309"/>
            <a:ext cx="3933702" cy="4000409"/>
          </a:xfrm>
        </p:spPr>
        <p:txBody>
          <a:bodyPr>
            <a:normAutofit lnSpcReduction="10000"/>
          </a:bodyPr>
          <a:lstStyle/>
          <a:p>
            <a:r>
              <a:rPr lang="en-US" sz="1600" b="1" dirty="0"/>
              <a:t>Planning Team: </a:t>
            </a:r>
            <a:r>
              <a:rPr lang="en-US" sz="1600" dirty="0"/>
              <a:t>LTC Stephanie Fye, Alex Henry M.A., Dr. Karin Roof, Ms. Tay Thompson, Dr. Timothy Wood</a:t>
            </a:r>
          </a:p>
          <a:p>
            <a:r>
              <a:rPr lang="en-US" sz="1600" b="1" dirty="0"/>
              <a:t>Date:</a:t>
            </a:r>
            <a:r>
              <a:rPr lang="en-US" sz="1600" dirty="0"/>
              <a:t> Friday, February 28, 2025</a:t>
            </a:r>
          </a:p>
          <a:p>
            <a:r>
              <a:rPr lang="en-US" sz="1600" b="1" dirty="0"/>
              <a:t>Time:</a:t>
            </a:r>
            <a:r>
              <a:rPr lang="en-US" sz="1600" dirty="0"/>
              <a:t> 11:30am – 4:00pm</a:t>
            </a:r>
          </a:p>
          <a:p>
            <a:r>
              <a:rPr lang="en-US" sz="1600" b="1" dirty="0"/>
              <a:t>Agenda:</a:t>
            </a:r>
            <a:r>
              <a:rPr lang="en-US" sz="1600" dirty="0"/>
              <a:t> </a:t>
            </a:r>
          </a:p>
          <a:p>
            <a:pPr lvl="1"/>
            <a:r>
              <a:rPr lang="en-US" sz="1600" dirty="0"/>
              <a:t>1130: arrival &amp; check in</a:t>
            </a:r>
          </a:p>
          <a:p>
            <a:pPr lvl="1"/>
            <a:r>
              <a:rPr lang="en-US" sz="1600" dirty="0"/>
              <a:t>1200: lunch &amp; keynote speaker</a:t>
            </a:r>
          </a:p>
          <a:p>
            <a:pPr lvl="1"/>
            <a:r>
              <a:rPr lang="en-US" sz="1600" dirty="0"/>
              <a:t>1300: student panel, break out presentations/workshops</a:t>
            </a:r>
          </a:p>
          <a:p>
            <a:pPr lvl="1"/>
            <a:r>
              <a:rPr lang="en-US" sz="1600" dirty="0"/>
              <a:t>1600: conclusion of Summit &amp; optional social networking hour</a:t>
            </a:r>
          </a:p>
          <a:p>
            <a:pPr lvl="1"/>
            <a:endParaRPr lang="en-US" sz="1600" b="1" dirty="0"/>
          </a:p>
          <a:p>
            <a:pPr marL="0" indent="0" algn="ctr">
              <a:buNone/>
            </a:pPr>
            <a:r>
              <a:rPr lang="en-US" sz="1900" b="1" dirty="0"/>
              <a:t>Please share with your teams, registration opens soon! </a:t>
            </a:r>
          </a:p>
          <a:p>
            <a:pPr marL="342900" lvl="1" indent="0">
              <a:buNone/>
            </a:pPr>
            <a:endParaRPr lang="en-US" sz="1600" dirty="0"/>
          </a:p>
          <a:p>
            <a:endParaRPr lang="en-US" sz="1600" i="1" dirty="0"/>
          </a:p>
        </p:txBody>
      </p:sp>
      <p:pic>
        <p:nvPicPr>
          <p:cNvPr id="6" name="Picture 5" descr="A blue and yellow square with text&#10;&#10;Description automatically generated">
            <a:extLst>
              <a:ext uri="{FF2B5EF4-FFF2-40B4-BE49-F238E27FC236}">
                <a16:creationId xmlns:a16="http://schemas.microsoft.com/office/drawing/2014/main" id="{28046B92-D21B-15AF-F494-7105924E05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7003" y="1716178"/>
            <a:ext cx="3936671" cy="3936671"/>
          </a:xfrm>
          <a:prstGeom prst="rect">
            <a:avLst/>
          </a:prstGeom>
          <a:noFill/>
        </p:spPr>
      </p:pic>
      <p:sp>
        <p:nvSpPr>
          <p:cNvPr id="3" name="Title 2">
            <a:extLst>
              <a:ext uri="{FF2B5EF4-FFF2-40B4-BE49-F238E27FC236}">
                <a16:creationId xmlns:a16="http://schemas.microsoft.com/office/drawing/2014/main" id="{20C32A1F-E4C2-4142-7EBD-67E390381976}"/>
              </a:ext>
            </a:extLst>
          </p:cNvPr>
          <p:cNvSpPr>
            <a:spLocks noGrp="1"/>
          </p:cNvSpPr>
          <p:nvPr>
            <p:ph type="title"/>
          </p:nvPr>
        </p:nvSpPr>
        <p:spPr>
          <a:xfrm>
            <a:off x="543298" y="365126"/>
            <a:ext cx="8060377" cy="1137104"/>
          </a:xfrm>
        </p:spPr>
        <p:txBody>
          <a:bodyPr anchor="b">
            <a:normAutofit/>
          </a:bodyPr>
          <a:lstStyle/>
          <a:p>
            <a:r>
              <a:rPr lang="en-US" dirty="0"/>
              <a:t>Advising Summit</a:t>
            </a:r>
          </a:p>
        </p:txBody>
      </p:sp>
    </p:spTree>
    <p:extLst>
      <p:ext uri="{BB962C8B-B14F-4D97-AF65-F5344CB8AC3E}">
        <p14:creationId xmlns:p14="http://schemas.microsoft.com/office/powerpoint/2010/main" val="38709890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oster for a conference&#10;&#10;Description automatically generated">
            <a:extLst>
              <a:ext uri="{FF2B5EF4-FFF2-40B4-BE49-F238E27FC236}">
                <a16:creationId xmlns:a16="http://schemas.microsoft.com/office/drawing/2014/main" id="{731FF56D-11EC-0365-EBDD-FEAABA60DCA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73282" y="1684309"/>
            <a:ext cx="4000409" cy="4000409"/>
          </a:xfrm>
          <a:noFill/>
        </p:spPr>
      </p:pic>
      <p:sp>
        <p:nvSpPr>
          <p:cNvPr id="3" name="Title 2">
            <a:extLst>
              <a:ext uri="{FF2B5EF4-FFF2-40B4-BE49-F238E27FC236}">
                <a16:creationId xmlns:a16="http://schemas.microsoft.com/office/drawing/2014/main" id="{948F6B9E-7F3A-867C-B0E8-73E478BE1DE1}"/>
              </a:ext>
            </a:extLst>
          </p:cNvPr>
          <p:cNvSpPr>
            <a:spLocks noGrp="1"/>
          </p:cNvSpPr>
          <p:nvPr>
            <p:ph type="title"/>
          </p:nvPr>
        </p:nvSpPr>
        <p:spPr>
          <a:xfrm>
            <a:off x="543298" y="365126"/>
            <a:ext cx="8060377" cy="1137104"/>
          </a:xfrm>
        </p:spPr>
        <p:txBody>
          <a:bodyPr anchor="b">
            <a:normAutofit/>
          </a:bodyPr>
          <a:lstStyle/>
          <a:p>
            <a:r>
              <a:rPr lang="en-US" dirty="0"/>
              <a:t>Student Health &amp; Wellbeing Conference </a:t>
            </a:r>
          </a:p>
        </p:txBody>
      </p:sp>
    </p:spTree>
    <p:extLst>
      <p:ext uri="{BB962C8B-B14F-4D97-AF65-F5344CB8AC3E}">
        <p14:creationId xmlns:p14="http://schemas.microsoft.com/office/powerpoint/2010/main" val="24649302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59A176C4-2E14-A683-4CE1-B264A02F0B86}"/>
              </a:ext>
            </a:extLst>
          </p:cNvPr>
          <p:cNvSpPr>
            <a:spLocks noGrp="1"/>
          </p:cNvSpPr>
          <p:nvPr>
            <p:ph type="subTitle" idx="1"/>
          </p:nvPr>
        </p:nvSpPr>
        <p:spPr>
          <a:xfrm>
            <a:off x="526595" y="4388782"/>
            <a:ext cx="8061927" cy="1116280"/>
          </a:xfrm>
        </p:spPr>
        <p:txBody>
          <a:bodyPr>
            <a:normAutofit fontScale="92500"/>
          </a:bodyPr>
          <a:lstStyle/>
          <a:p>
            <a:r>
              <a:rPr lang="en-US" dirty="0"/>
              <a:t>We welcome your questions &amp; feedback!</a:t>
            </a:r>
          </a:p>
          <a:p>
            <a:endParaRPr lang="en-US" dirty="0"/>
          </a:p>
          <a:p>
            <a:r>
              <a:rPr lang="en-US" dirty="0">
                <a:hlinkClick r:id="rId2"/>
              </a:rPr>
              <a:t>https://www.citadel.edu/assessment/advising-tomorrows-principled-leaders/</a:t>
            </a:r>
            <a:r>
              <a:rPr lang="en-US" dirty="0"/>
              <a:t> </a:t>
            </a:r>
          </a:p>
        </p:txBody>
      </p:sp>
      <p:sp>
        <p:nvSpPr>
          <p:cNvPr id="4" name="Title 3">
            <a:extLst>
              <a:ext uri="{FF2B5EF4-FFF2-40B4-BE49-F238E27FC236}">
                <a16:creationId xmlns:a16="http://schemas.microsoft.com/office/drawing/2014/main" id="{079CD8D1-6AB2-FBB1-C315-E39AAB23E864}"/>
              </a:ext>
            </a:extLst>
          </p:cNvPr>
          <p:cNvSpPr>
            <a:spLocks noGrp="1"/>
          </p:cNvSpPr>
          <p:nvPr>
            <p:ph type="title"/>
          </p:nvPr>
        </p:nvSpPr>
        <p:spPr/>
        <p:txBody>
          <a:bodyPr/>
          <a:lstStyle/>
          <a:p>
            <a:r>
              <a:rPr lang="en-US" dirty="0"/>
              <a:t>Open Discussion</a:t>
            </a:r>
          </a:p>
        </p:txBody>
      </p:sp>
    </p:spTree>
    <p:extLst>
      <p:ext uri="{BB962C8B-B14F-4D97-AF65-F5344CB8AC3E}">
        <p14:creationId xmlns:p14="http://schemas.microsoft.com/office/powerpoint/2010/main" val="18399285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C8DC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3230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000" dirty="0"/>
              <a:t>Agenda</a:t>
            </a:r>
          </a:p>
        </p:txBody>
      </p:sp>
      <p:sp>
        <p:nvSpPr>
          <p:cNvPr id="7" name="Content Placeholder 6">
            <a:extLst>
              <a:ext uri="{FF2B5EF4-FFF2-40B4-BE49-F238E27FC236}">
                <a16:creationId xmlns:a16="http://schemas.microsoft.com/office/drawing/2014/main" id="{30B2CEF5-08B3-37F7-AF68-079108A6B14A}"/>
              </a:ext>
            </a:extLst>
          </p:cNvPr>
          <p:cNvSpPr>
            <a:spLocks noGrp="1"/>
          </p:cNvSpPr>
          <p:nvPr>
            <p:ph idx="1"/>
          </p:nvPr>
        </p:nvSpPr>
        <p:spPr>
          <a:xfrm>
            <a:off x="543299" y="1684309"/>
            <a:ext cx="4618362" cy="4000409"/>
          </a:xfrm>
        </p:spPr>
        <p:txBody>
          <a:bodyPr>
            <a:normAutofit fontScale="92500" lnSpcReduction="20000"/>
          </a:bodyPr>
          <a:lstStyle/>
          <a:p>
            <a:pPr marL="342900" marR="0" lvl="0" indent="-342900">
              <a:lnSpc>
                <a:spcPct val="150000"/>
              </a:lnSpc>
              <a:spcBef>
                <a:spcPts val="0"/>
              </a:spcBef>
              <a:spcAft>
                <a:spcPts val="0"/>
              </a:spcAft>
              <a:buFont typeface="+mj-lt"/>
              <a:buAutoNum type="arabicPeriod"/>
            </a:pPr>
            <a:r>
              <a:rPr lang="en-US" sz="1800" kern="100" dirty="0">
                <a:effectLst/>
                <a:latin typeface="Calibri" panose="020F0502020204030204" pitchFamily="34" charset="0"/>
                <a:ea typeface="Aptos" panose="020B0004020202020204" pitchFamily="34" charset="0"/>
                <a:cs typeface="Calibri" panose="020F0502020204030204" pitchFamily="34" charset="0"/>
              </a:rPr>
              <a:t>Updates from Co-Chairs (COL John Robinson &amp; Dr. Susan Wright)</a:t>
            </a:r>
          </a:p>
          <a:p>
            <a:pPr marL="342900" marR="0" lvl="0" indent="-342900">
              <a:lnSpc>
                <a:spcPct val="150000"/>
              </a:lnSpc>
              <a:spcBef>
                <a:spcPts val="0"/>
              </a:spcBef>
              <a:spcAft>
                <a:spcPts val="0"/>
              </a:spcAft>
              <a:buFont typeface="+mj-lt"/>
              <a:buAutoNum type="arabicPeriod"/>
            </a:pPr>
            <a:r>
              <a:rPr lang="en-US" sz="1800" kern="100" dirty="0">
                <a:effectLst/>
                <a:latin typeface="Calibri" panose="020F0502020204030204" pitchFamily="34" charset="0"/>
                <a:ea typeface="Aptos" panose="020B0004020202020204" pitchFamily="34" charset="0"/>
                <a:cs typeface="Calibri" panose="020F0502020204030204" pitchFamily="34" charset="0"/>
              </a:rPr>
              <a:t>Advising Facilitators (LTC Stephanie Fye)</a:t>
            </a:r>
          </a:p>
          <a:p>
            <a:pPr marL="342900" marR="0" lvl="0" indent="-342900">
              <a:lnSpc>
                <a:spcPct val="150000"/>
              </a:lnSpc>
              <a:spcBef>
                <a:spcPts val="0"/>
              </a:spcBef>
              <a:spcAft>
                <a:spcPts val="0"/>
              </a:spcAft>
              <a:buFont typeface="+mj-lt"/>
              <a:buAutoNum type="arabicPeriod"/>
            </a:pPr>
            <a:r>
              <a:rPr lang="en-US" sz="1800" kern="100" dirty="0">
                <a:effectLst/>
                <a:latin typeface="Calibri" panose="020F0502020204030204" pitchFamily="34" charset="0"/>
                <a:ea typeface="Aptos" panose="020B0004020202020204" pitchFamily="34" charset="0"/>
                <a:cs typeface="Calibri" panose="020F0502020204030204" pitchFamily="34" charset="0"/>
              </a:rPr>
              <a:t>Advising Assessment Updates (Dr. Stephanie Laughton)</a:t>
            </a:r>
          </a:p>
          <a:p>
            <a:pPr marL="342900" marR="0" lvl="0" indent="-342900">
              <a:lnSpc>
                <a:spcPct val="150000"/>
              </a:lnSpc>
              <a:spcBef>
                <a:spcPts val="0"/>
              </a:spcBef>
              <a:spcAft>
                <a:spcPts val="0"/>
              </a:spcAft>
              <a:buFont typeface="+mj-lt"/>
              <a:buAutoNum type="arabicPeriod"/>
            </a:pPr>
            <a:r>
              <a:rPr lang="en-US" sz="1800" kern="100" dirty="0">
                <a:effectLst/>
                <a:latin typeface="Calibri" panose="020F0502020204030204" pitchFamily="34" charset="0"/>
                <a:ea typeface="Aptos" panose="020B0004020202020204" pitchFamily="34" charset="0"/>
                <a:cs typeface="Calibri" panose="020F0502020204030204" pitchFamily="34" charset="0"/>
              </a:rPr>
              <a:t>Advising Resources Updates (Dr. John Egan)</a:t>
            </a:r>
          </a:p>
          <a:p>
            <a:pPr marL="342900" marR="0" lvl="0" indent="-342900">
              <a:lnSpc>
                <a:spcPct val="150000"/>
              </a:lnSpc>
              <a:spcBef>
                <a:spcPts val="0"/>
              </a:spcBef>
              <a:spcAft>
                <a:spcPts val="0"/>
              </a:spcAft>
              <a:buFont typeface="+mj-lt"/>
              <a:buAutoNum type="arabicPeriod"/>
            </a:pPr>
            <a:r>
              <a:rPr lang="en-US" sz="1800" kern="100" dirty="0">
                <a:effectLst/>
                <a:latin typeface="Calibri" panose="020F0502020204030204" pitchFamily="34" charset="0"/>
                <a:ea typeface="Aptos" panose="020B0004020202020204" pitchFamily="34" charset="0"/>
                <a:cs typeface="Calibri" panose="020F0502020204030204" pitchFamily="34" charset="0"/>
              </a:rPr>
              <a:t>Advising Syllabus Updates (Dr. Simon Ghanat)</a:t>
            </a:r>
          </a:p>
          <a:p>
            <a:pPr marL="342900" marR="0" lvl="0" indent="-342900">
              <a:lnSpc>
                <a:spcPct val="150000"/>
              </a:lnSpc>
              <a:spcBef>
                <a:spcPts val="0"/>
              </a:spcBef>
              <a:spcAft>
                <a:spcPts val="0"/>
              </a:spcAft>
              <a:buFont typeface="+mj-lt"/>
              <a:buAutoNum type="arabicPeriod"/>
            </a:pPr>
            <a:r>
              <a:rPr lang="en-US" sz="1800" kern="100" dirty="0">
                <a:effectLst/>
                <a:latin typeface="Calibri" panose="020F0502020204030204" pitchFamily="34" charset="0"/>
                <a:ea typeface="Aptos" panose="020B0004020202020204" pitchFamily="34" charset="0"/>
                <a:cs typeface="Calibri" panose="020F0502020204030204" pitchFamily="34" charset="0"/>
              </a:rPr>
              <a:t>Advising Summit Updates (LTC Stephanie Fye)</a:t>
            </a:r>
          </a:p>
          <a:p>
            <a:pPr marL="342900" marR="0" lvl="0" indent="-342900">
              <a:lnSpc>
                <a:spcPct val="150000"/>
              </a:lnSpc>
              <a:spcBef>
                <a:spcPts val="0"/>
              </a:spcBef>
              <a:spcAft>
                <a:spcPts val="0"/>
              </a:spcAft>
              <a:buFont typeface="+mj-lt"/>
              <a:buAutoNum type="arabicPeriod"/>
            </a:pPr>
            <a:r>
              <a:rPr lang="en-US" sz="1800" kern="100" dirty="0">
                <a:effectLst/>
                <a:latin typeface="Calibri" panose="020F0502020204030204" pitchFamily="34" charset="0"/>
                <a:ea typeface="Aptos" panose="020B0004020202020204" pitchFamily="34" charset="0"/>
                <a:cs typeface="Calibri" panose="020F0502020204030204" pitchFamily="34" charset="0"/>
              </a:rPr>
              <a:t>Student Health &amp; Wellbeing Conference (LTC Stephanie Fye)</a:t>
            </a:r>
          </a:p>
          <a:p>
            <a:pPr marL="342900" marR="0" lvl="0" indent="-342900">
              <a:lnSpc>
                <a:spcPct val="150000"/>
              </a:lnSpc>
              <a:spcBef>
                <a:spcPts val="0"/>
              </a:spcBef>
              <a:spcAft>
                <a:spcPts val="800"/>
              </a:spcAft>
              <a:buFont typeface="+mj-lt"/>
              <a:buAutoNum type="arabicPeriod"/>
            </a:pPr>
            <a:r>
              <a:rPr lang="en-US" sz="1800" kern="100" dirty="0">
                <a:effectLst/>
                <a:latin typeface="Calibri" panose="020F0502020204030204" pitchFamily="34" charset="0"/>
                <a:ea typeface="Aptos" panose="020B0004020202020204" pitchFamily="34" charset="0"/>
                <a:cs typeface="Calibri" panose="020F0502020204030204" pitchFamily="34" charset="0"/>
              </a:rPr>
              <a:t>Open the floor for discussion (All)</a:t>
            </a:r>
          </a:p>
        </p:txBody>
      </p:sp>
      <p:pic>
        <p:nvPicPr>
          <p:cNvPr id="8" name="Content Placeholder 4" descr="A blue and yellow logo&#10;&#10;Description automatically generated">
            <a:extLst>
              <a:ext uri="{FF2B5EF4-FFF2-40B4-BE49-F238E27FC236}">
                <a16:creationId xmlns:a16="http://schemas.microsoft.com/office/drawing/2014/main" id="{BB079118-5AC3-F8DD-37FB-B1DEAEC485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6823" y="1855150"/>
            <a:ext cx="3003878" cy="3147700"/>
          </a:xfrm>
          <a:prstGeom prst="rect">
            <a:avLst/>
          </a:prstGeom>
        </p:spPr>
      </p:pic>
    </p:spTree>
    <p:extLst>
      <p:ext uri="{BB962C8B-B14F-4D97-AF65-F5344CB8AC3E}">
        <p14:creationId xmlns:p14="http://schemas.microsoft.com/office/powerpoint/2010/main" val="36906026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8B7CA6-9272-E047-968A-1D0A6A80EEC4}"/>
              </a:ext>
            </a:extLst>
          </p:cNvPr>
          <p:cNvSpPr>
            <a:spLocks noGrp="1"/>
          </p:cNvSpPr>
          <p:nvPr>
            <p:ph idx="1"/>
          </p:nvPr>
        </p:nvSpPr>
        <p:spPr/>
        <p:txBody>
          <a:bodyPr>
            <a:normAutofit lnSpcReduction="10000"/>
          </a:bodyPr>
          <a:lstStyle/>
          <a:p>
            <a:pPr marL="0" indent="0">
              <a:lnSpc>
                <a:spcPct val="107000"/>
              </a:lnSpc>
              <a:spcBef>
                <a:spcPts val="0"/>
              </a:spcBef>
              <a:buNone/>
            </a:pPr>
            <a:r>
              <a:rPr lang="en-US" sz="2000" b="1" dirty="0">
                <a:effectLst/>
                <a:latin typeface="Calibri" panose="020F0502020204030204" pitchFamily="34" charset="0"/>
                <a:ea typeface="Calibri" panose="020F0502020204030204" pitchFamily="34" charset="0"/>
                <a:cs typeface="Calibri" panose="020F0502020204030204" pitchFamily="34" charset="0"/>
              </a:rPr>
              <a:t>Purpose</a:t>
            </a:r>
          </a:p>
          <a:p>
            <a:pPr marL="685800" lvl="1" indent="-342900">
              <a:lnSpc>
                <a:spcPct val="107000"/>
              </a:lnSpc>
              <a:spcBef>
                <a:spcPts val="0"/>
              </a:spcBef>
              <a:buFont typeface="Symbol" panose="05050102010706020507" pitchFamily="18" charset="2"/>
              <a:buChar char=""/>
            </a:pPr>
            <a:r>
              <a:rPr lang="en-US" sz="1700" dirty="0">
                <a:latin typeface="Calibri" panose="020F0502020204030204" pitchFamily="34" charset="0"/>
                <a:cs typeface="Calibri" panose="020F0502020204030204" pitchFamily="34" charset="0"/>
              </a:rPr>
              <a:t>Oversee the implementation of the QEP (“Advising Tomorrow’s Principled Leaders”) and other campus wide, strategic initiatives designed to maximize retention, persistence, and graduation rates for all cadets and students.</a:t>
            </a:r>
          </a:p>
          <a:p>
            <a:pPr marL="685800" lvl="1" indent="-342900">
              <a:lnSpc>
                <a:spcPct val="107000"/>
              </a:lnSpc>
              <a:spcBef>
                <a:spcPts val="0"/>
              </a:spcBef>
              <a:buFont typeface="Symbol" panose="05050102010706020507" pitchFamily="18" charset="2"/>
              <a:buChar char=""/>
            </a:pPr>
            <a:r>
              <a:rPr lang="en-US" sz="1700" dirty="0">
                <a:latin typeface="Calibri" panose="020F0502020204030204" pitchFamily="34" charset="0"/>
                <a:cs typeface="Calibri" panose="020F0502020204030204" pitchFamily="34" charset="0"/>
              </a:rPr>
              <a:t>Strengthen communication, collaboration, and coordination among student support services college-wide.</a:t>
            </a:r>
          </a:p>
          <a:p>
            <a:pPr marL="0" marR="0" lvl="0" indent="0">
              <a:lnSpc>
                <a:spcPct val="107000"/>
              </a:lnSpc>
              <a:spcBef>
                <a:spcPts val="0"/>
              </a:spcBef>
              <a:spcAft>
                <a:spcPts val="0"/>
              </a:spcAft>
              <a:buNone/>
            </a:pPr>
            <a:r>
              <a:rPr lang="en-US" sz="2000" b="1" dirty="0">
                <a:effectLst/>
                <a:latin typeface="Calibri" panose="020F0502020204030204" pitchFamily="34" charset="0"/>
                <a:ea typeface="Calibri" panose="020F0502020204030204" pitchFamily="34" charset="0"/>
                <a:cs typeface="Calibri" panose="020F0502020204030204" pitchFamily="34" charset="0"/>
              </a:rPr>
              <a:t>Goals</a:t>
            </a:r>
          </a:p>
          <a:p>
            <a:pPr marL="685800" lvl="1" indent="-342900">
              <a:lnSpc>
                <a:spcPct val="107000"/>
              </a:lnSpc>
              <a:spcBef>
                <a:spcPts val="0"/>
              </a:spcBef>
              <a:buFont typeface="Symbol" panose="05050102010706020507" pitchFamily="18" charset="2"/>
              <a:buChar char=""/>
            </a:pPr>
            <a:r>
              <a:rPr lang="en-US" sz="1700" dirty="0">
                <a:latin typeface="Calibri" panose="020F0502020204030204" pitchFamily="34" charset="0"/>
                <a:cs typeface="Calibri" panose="020F0502020204030204" pitchFamily="34" charset="0"/>
              </a:rPr>
              <a:t>Provide expert guidance on the development and implementation of the QEP and retention, persistence, and graduation rate initiatives for all cadets and students.</a:t>
            </a:r>
          </a:p>
          <a:p>
            <a:pPr marL="685800" lvl="1" indent="-342900">
              <a:lnSpc>
                <a:spcPct val="107000"/>
              </a:lnSpc>
              <a:spcBef>
                <a:spcPts val="0"/>
              </a:spcBef>
              <a:buFont typeface="Symbol" panose="05050102010706020507" pitchFamily="18" charset="2"/>
              <a:buChar char=""/>
            </a:pPr>
            <a:r>
              <a:rPr lang="en-US" sz="1700" dirty="0">
                <a:effectLst/>
                <a:latin typeface="Calibri" panose="020F0502020204030204" pitchFamily="34" charset="0"/>
                <a:ea typeface="Calibri" panose="020F0502020204030204" pitchFamily="34" charset="0"/>
                <a:cs typeface="Calibri" panose="020F0502020204030204" pitchFamily="34" charset="0"/>
              </a:rPr>
              <a:t>Contribute to the creation of a comprehensive advising framework that aligns with institutional goals and all students’ needs.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685800" lvl="1" indent="-342900">
              <a:lnSpc>
                <a:spcPct val="107000"/>
              </a:lnSpc>
              <a:spcBef>
                <a:spcPts val="0"/>
              </a:spcBef>
              <a:buFont typeface="Symbol" panose="05050102010706020507" pitchFamily="18" charset="2"/>
              <a:buChar char=""/>
            </a:pPr>
            <a:r>
              <a:rPr lang="en-US" sz="1700" dirty="0">
                <a:effectLst/>
                <a:latin typeface="Calibri" panose="020F0502020204030204" pitchFamily="34" charset="0"/>
                <a:ea typeface="Calibri" panose="020F0502020204030204" pitchFamily="34" charset="0"/>
                <a:cs typeface="Calibri" panose="020F0502020204030204" pitchFamily="34" charset="0"/>
              </a:rPr>
              <a:t>Collaborate with faculty, staff, and students to </a:t>
            </a:r>
            <a:r>
              <a:rPr lang="en-US" sz="1700" dirty="0">
                <a:latin typeface="Calibri" panose="020F0502020204030204" pitchFamily="34" charset="0"/>
                <a:cs typeface="Calibri" panose="020F0502020204030204" pitchFamily="34" charset="0"/>
              </a:rPr>
              <a:t>ensure the effectiveness of retention, persistence, and graduation rate initiatives.</a:t>
            </a:r>
          </a:p>
          <a:p>
            <a:pPr marL="685800" lvl="1" indent="-342900">
              <a:lnSpc>
                <a:spcPct val="107000"/>
              </a:lnSpc>
              <a:spcBef>
                <a:spcPts val="0"/>
              </a:spcBef>
              <a:buFont typeface="Symbol" panose="05050102010706020507" pitchFamily="18" charset="2"/>
              <a:buChar char=""/>
            </a:pPr>
            <a:r>
              <a:rPr lang="en-US" sz="1700" dirty="0">
                <a:effectLst/>
                <a:latin typeface="Calibri" panose="020F0502020204030204" pitchFamily="34" charset="0"/>
                <a:ea typeface="Calibri" panose="020F0502020204030204" pitchFamily="34" charset="0"/>
                <a:cs typeface="Calibri" panose="020F0502020204030204" pitchFamily="34" charset="0"/>
              </a:rPr>
              <a:t>Recommend evidence-based strategies for </a:t>
            </a:r>
            <a:r>
              <a:rPr lang="en-US" sz="1700" dirty="0">
                <a:latin typeface="Calibri" panose="020F0502020204030204" pitchFamily="34" charset="0"/>
                <a:cs typeface="Calibri" panose="020F0502020204030204" pitchFamily="34" charset="0"/>
              </a:rPr>
              <a:t>improving retention, persistence, and graduation rates.</a:t>
            </a:r>
          </a:p>
        </p:txBody>
      </p:sp>
      <p:sp>
        <p:nvSpPr>
          <p:cNvPr id="3" name="Title 2">
            <a:extLst>
              <a:ext uri="{FF2B5EF4-FFF2-40B4-BE49-F238E27FC236}">
                <a16:creationId xmlns:a16="http://schemas.microsoft.com/office/drawing/2014/main" id="{591824F8-4CEF-8227-4BB5-A90A2A202470}"/>
              </a:ext>
            </a:extLst>
          </p:cNvPr>
          <p:cNvSpPr>
            <a:spLocks noGrp="1"/>
          </p:cNvSpPr>
          <p:nvPr>
            <p:ph type="title"/>
          </p:nvPr>
        </p:nvSpPr>
        <p:spPr/>
        <p:txBody>
          <a:bodyPr/>
          <a:lstStyle/>
          <a:p>
            <a:r>
              <a:rPr lang="en-US" sz="3000" dirty="0"/>
              <a:t>ARC Purpose &amp; Goals</a:t>
            </a:r>
          </a:p>
        </p:txBody>
      </p:sp>
    </p:spTree>
    <p:extLst>
      <p:ext uri="{BB962C8B-B14F-4D97-AF65-F5344CB8AC3E}">
        <p14:creationId xmlns:p14="http://schemas.microsoft.com/office/powerpoint/2010/main" val="11205975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319E322-D5E0-E285-1455-D0E77FFC9C96}"/>
              </a:ext>
            </a:extLst>
          </p:cNvPr>
          <p:cNvGraphicFramePr>
            <a:graphicFrameLocks noGrp="1"/>
          </p:cNvGraphicFramePr>
          <p:nvPr>
            <p:ph idx="1"/>
            <p:extLst>
              <p:ext uri="{D42A27DB-BD31-4B8C-83A1-F6EECF244321}">
                <p14:modId xmlns:p14="http://schemas.microsoft.com/office/powerpoint/2010/main" val="2436021449"/>
              </p:ext>
            </p:extLst>
          </p:nvPr>
        </p:nvGraphicFramePr>
        <p:xfrm>
          <a:off x="543298" y="1945640"/>
          <a:ext cx="8061324" cy="2174240"/>
        </p:xfrm>
        <a:graphic>
          <a:graphicData uri="http://schemas.openxmlformats.org/drawingml/2006/table">
            <a:tbl>
              <a:tblPr firstRow="1" bandRow="1">
                <a:tableStyleId>{5C22544A-7EE6-4342-B048-85BDC9FD1C3A}</a:tableStyleId>
              </a:tblPr>
              <a:tblGrid>
                <a:gridCol w="4030662">
                  <a:extLst>
                    <a:ext uri="{9D8B030D-6E8A-4147-A177-3AD203B41FA5}">
                      <a16:colId xmlns:a16="http://schemas.microsoft.com/office/drawing/2014/main" val="1056157306"/>
                    </a:ext>
                  </a:extLst>
                </a:gridCol>
                <a:gridCol w="4030662">
                  <a:extLst>
                    <a:ext uri="{9D8B030D-6E8A-4147-A177-3AD203B41FA5}">
                      <a16:colId xmlns:a16="http://schemas.microsoft.com/office/drawing/2014/main" val="354437972"/>
                    </a:ext>
                  </a:extLst>
                </a:gridCol>
              </a:tblGrid>
              <a:tr h="370840">
                <a:tc gridSpan="2">
                  <a:txBody>
                    <a:bodyPr/>
                    <a:lstStyle/>
                    <a:p>
                      <a:pPr algn="ctr"/>
                      <a:r>
                        <a:rPr lang="en-US" sz="2000" b="1" i="0" kern="1200" dirty="0">
                          <a:solidFill>
                            <a:schemeClr val="lt1"/>
                          </a:solidFill>
                          <a:effectLst/>
                          <a:latin typeface="+mn-lt"/>
                          <a:ea typeface="+mn-ea"/>
                          <a:cs typeface="+mn-cs"/>
                        </a:rPr>
                        <a:t>BG Sally Selden, Ph.D., SPHR</a:t>
                      </a:r>
                      <a:endParaRPr lang="en-US" sz="3200" dirty="0"/>
                    </a:p>
                  </a:txBody>
                  <a:tcPr anchor="ctr"/>
                </a:tc>
                <a:tc hMerge="1">
                  <a:txBody>
                    <a:bodyPr/>
                    <a:lstStyle/>
                    <a:p>
                      <a:endParaRPr lang="en-US"/>
                    </a:p>
                  </a:txBody>
                  <a:tcPr/>
                </a:tc>
                <a:extLst>
                  <a:ext uri="{0D108BD9-81ED-4DB2-BD59-A6C34878D82A}">
                    <a16:rowId xmlns:a16="http://schemas.microsoft.com/office/drawing/2014/main" val="827324814"/>
                  </a:ext>
                </a:extLst>
              </a:tr>
              <a:tr h="370840">
                <a:tc gridSpan="2">
                  <a:txBody>
                    <a:bodyPr/>
                    <a:lstStyle/>
                    <a:p>
                      <a:pPr algn="ctr"/>
                      <a:r>
                        <a:rPr lang="en-US" sz="1800" dirty="0"/>
                        <a:t>Co-Chairs: COL John Robinson &amp; Dr. Susan Wright</a:t>
                      </a:r>
                    </a:p>
                  </a:txBody>
                  <a:tcPr/>
                </a:tc>
                <a:tc hMerge="1">
                  <a:txBody>
                    <a:bodyPr/>
                    <a:lstStyle/>
                    <a:p>
                      <a:endParaRPr lang="en-US" dirty="0"/>
                    </a:p>
                  </a:txBody>
                  <a:tcPr/>
                </a:tc>
                <a:extLst>
                  <a:ext uri="{0D108BD9-81ED-4DB2-BD59-A6C34878D82A}">
                    <a16:rowId xmlns:a16="http://schemas.microsoft.com/office/drawing/2014/main" val="3922932801"/>
                  </a:ext>
                </a:extLst>
              </a:tr>
              <a:tr h="370840">
                <a:tc gridSpan="2">
                  <a:txBody>
                    <a:bodyPr/>
                    <a:lstStyle/>
                    <a:p>
                      <a:pPr algn="ctr"/>
                      <a:r>
                        <a:rPr lang="en-US" sz="1400" dirty="0"/>
                        <a:t>Coordinators: LTC Stephanie Fye &amp; Dr. Karin Roof</a:t>
                      </a:r>
                    </a:p>
                  </a:txBody>
                  <a:tcPr anchor="ctr"/>
                </a:tc>
                <a:tc hMerge="1">
                  <a:txBody>
                    <a:bodyPr/>
                    <a:lstStyle/>
                    <a:p>
                      <a:pPr algn="ctr"/>
                      <a:endParaRPr lang="en-US" dirty="0"/>
                    </a:p>
                  </a:txBody>
                  <a:tcPr/>
                </a:tc>
                <a:extLst>
                  <a:ext uri="{0D108BD9-81ED-4DB2-BD59-A6C34878D82A}">
                    <a16:rowId xmlns:a16="http://schemas.microsoft.com/office/drawing/2014/main" val="3526142691"/>
                  </a:ext>
                </a:extLst>
              </a:tr>
              <a:tr h="370840">
                <a:tc>
                  <a:txBody>
                    <a:bodyPr/>
                    <a:lstStyle/>
                    <a:p>
                      <a:pPr algn="ctr"/>
                      <a:r>
                        <a:rPr lang="en-US" sz="1400" b="1" dirty="0"/>
                        <a:t>Advising Resources</a:t>
                      </a:r>
                    </a:p>
                    <a:p>
                      <a:pPr algn="ctr"/>
                      <a:r>
                        <a:rPr lang="en-US" sz="1400" dirty="0"/>
                        <a:t>Dr. John Egan</a:t>
                      </a:r>
                    </a:p>
                  </a:txBody>
                  <a:tcPr anchor="ctr"/>
                </a:tc>
                <a:tc>
                  <a:txBody>
                    <a:bodyPr/>
                    <a:lstStyle/>
                    <a:p>
                      <a:pPr algn="ctr"/>
                      <a:r>
                        <a:rPr lang="en-US" sz="1400" b="1" dirty="0"/>
                        <a:t>Advising Syllabus</a:t>
                      </a:r>
                    </a:p>
                    <a:p>
                      <a:pPr algn="ctr"/>
                      <a:r>
                        <a:rPr lang="en-US" sz="1400" dirty="0"/>
                        <a:t>Dr. Simon Ghanat</a:t>
                      </a:r>
                    </a:p>
                  </a:txBody>
                  <a:tcPr anchor="ctr"/>
                </a:tc>
                <a:extLst>
                  <a:ext uri="{0D108BD9-81ED-4DB2-BD59-A6C34878D82A}">
                    <a16:rowId xmlns:a16="http://schemas.microsoft.com/office/drawing/2014/main" val="345333244"/>
                  </a:ext>
                </a:extLst>
              </a:tr>
              <a:tr h="370840">
                <a:tc>
                  <a:txBody>
                    <a:bodyPr/>
                    <a:lstStyle/>
                    <a:p>
                      <a:pPr algn="ctr"/>
                      <a:r>
                        <a:rPr lang="en-US" sz="1400" b="1" dirty="0"/>
                        <a:t>Advising Assessment</a:t>
                      </a:r>
                    </a:p>
                    <a:p>
                      <a:pPr algn="ctr"/>
                      <a:r>
                        <a:rPr lang="en-US" sz="1400" dirty="0"/>
                        <a:t>Dr. Stephanie Laughton</a:t>
                      </a:r>
                    </a:p>
                  </a:txBody>
                  <a:tcPr anchor="ctr"/>
                </a:tc>
                <a:tc>
                  <a:txBody>
                    <a:bodyPr/>
                    <a:lstStyle/>
                    <a:p>
                      <a:pPr algn="ctr"/>
                      <a:r>
                        <a:rPr lang="en-US" sz="1400" b="1" dirty="0"/>
                        <a:t>Advising Summit</a:t>
                      </a:r>
                    </a:p>
                    <a:p>
                      <a:pPr algn="ctr"/>
                      <a:r>
                        <a:rPr lang="en-US" sz="1400" dirty="0"/>
                        <a:t>LTC Stephanie Fye</a:t>
                      </a:r>
                    </a:p>
                  </a:txBody>
                  <a:tcPr anchor="ctr"/>
                </a:tc>
                <a:extLst>
                  <a:ext uri="{0D108BD9-81ED-4DB2-BD59-A6C34878D82A}">
                    <a16:rowId xmlns:a16="http://schemas.microsoft.com/office/drawing/2014/main" val="3887347483"/>
                  </a:ext>
                </a:extLst>
              </a:tr>
            </a:tbl>
          </a:graphicData>
        </a:graphic>
      </p:graphicFrame>
      <p:sp>
        <p:nvSpPr>
          <p:cNvPr id="3" name="Title 2">
            <a:extLst>
              <a:ext uri="{FF2B5EF4-FFF2-40B4-BE49-F238E27FC236}">
                <a16:creationId xmlns:a16="http://schemas.microsoft.com/office/drawing/2014/main" id="{D29A7E03-BE6E-526D-C6CC-CEE07EDBE596}"/>
              </a:ext>
            </a:extLst>
          </p:cNvPr>
          <p:cNvSpPr>
            <a:spLocks noGrp="1"/>
          </p:cNvSpPr>
          <p:nvPr>
            <p:ph type="title"/>
          </p:nvPr>
        </p:nvSpPr>
        <p:spPr/>
        <p:txBody>
          <a:bodyPr/>
          <a:lstStyle/>
          <a:p>
            <a:r>
              <a:rPr lang="en-US" sz="3000" dirty="0"/>
              <a:t>ARC</a:t>
            </a:r>
            <a:r>
              <a:rPr lang="en-US" dirty="0">
                <a:solidFill>
                  <a:srgbClr val="FF0000"/>
                </a:solidFill>
              </a:rPr>
              <a:t> </a:t>
            </a:r>
            <a:r>
              <a:rPr lang="en-US" sz="3000" dirty="0"/>
              <a:t>Administrative Structure</a:t>
            </a:r>
          </a:p>
        </p:txBody>
      </p:sp>
    </p:spTree>
    <p:extLst>
      <p:ext uri="{BB962C8B-B14F-4D97-AF65-F5344CB8AC3E}">
        <p14:creationId xmlns:p14="http://schemas.microsoft.com/office/powerpoint/2010/main" val="15637432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1C87CB74-3BC1-2345-9E09-26BDEC1C8E10}"/>
              </a:ext>
            </a:extLst>
          </p:cNvPr>
          <p:cNvSpPr>
            <a:spLocks noGrp="1"/>
          </p:cNvSpPr>
          <p:nvPr>
            <p:ph idx="13"/>
          </p:nvPr>
        </p:nvSpPr>
        <p:spPr>
          <a:xfrm>
            <a:off x="395586" y="1786071"/>
            <a:ext cx="3035723" cy="4096463"/>
          </a:xfrm>
        </p:spPr>
        <p:txBody>
          <a:bodyPr>
            <a:normAutofit/>
          </a:bodyPr>
          <a:lstStyle/>
          <a:p>
            <a:r>
              <a:rPr lang="en-US" sz="1600" dirty="0"/>
              <a:t>Play a pivotal role in enhancing the advising experience for students and advisors at The Citadel</a:t>
            </a:r>
          </a:p>
          <a:p>
            <a:r>
              <a:rPr lang="en-US" sz="1600" dirty="0"/>
              <a:t>Coordinates efforts within the school, fostering communication and collaboration</a:t>
            </a:r>
          </a:p>
          <a:p>
            <a:r>
              <a:rPr lang="en-US" sz="1600" dirty="0"/>
              <a:t>Serve as the school’s advising expert and key communicator</a:t>
            </a:r>
          </a:p>
          <a:p>
            <a:r>
              <a:rPr lang="en-US" sz="1600" dirty="0"/>
              <a:t>Decrease transactional advising and increase developmental outcomes</a:t>
            </a:r>
          </a:p>
        </p:txBody>
      </p:sp>
      <p:sp>
        <p:nvSpPr>
          <p:cNvPr id="3" name="Title 2">
            <a:extLst>
              <a:ext uri="{FF2B5EF4-FFF2-40B4-BE49-F238E27FC236}">
                <a16:creationId xmlns:a16="http://schemas.microsoft.com/office/drawing/2014/main" id="{42895717-9829-14B7-30BD-B382D94E7B24}"/>
              </a:ext>
            </a:extLst>
          </p:cNvPr>
          <p:cNvSpPr>
            <a:spLocks noGrp="1"/>
          </p:cNvSpPr>
          <p:nvPr>
            <p:ph type="title"/>
          </p:nvPr>
        </p:nvSpPr>
        <p:spPr>
          <a:xfrm>
            <a:off x="395586" y="548008"/>
            <a:ext cx="3035723" cy="981689"/>
          </a:xfrm>
        </p:spPr>
        <p:txBody>
          <a:bodyPr anchor="b">
            <a:normAutofit fontScale="90000"/>
          </a:bodyPr>
          <a:lstStyle/>
          <a:p>
            <a:r>
              <a:rPr lang="en-US" dirty="0"/>
              <a:t>Advising Facilitators</a:t>
            </a:r>
          </a:p>
        </p:txBody>
      </p:sp>
      <p:graphicFrame>
        <p:nvGraphicFramePr>
          <p:cNvPr id="6" name="Content Placeholder 1">
            <a:extLst>
              <a:ext uri="{FF2B5EF4-FFF2-40B4-BE49-F238E27FC236}">
                <a16:creationId xmlns:a16="http://schemas.microsoft.com/office/drawing/2014/main" id="{DC13156D-FE74-8F89-091F-7F3A47846D23}"/>
              </a:ext>
            </a:extLst>
          </p:cNvPr>
          <p:cNvGraphicFramePr>
            <a:graphicFrameLocks noGrp="1"/>
          </p:cNvGraphicFramePr>
          <p:nvPr>
            <p:ph idx="1"/>
            <p:extLst>
              <p:ext uri="{D42A27DB-BD31-4B8C-83A1-F6EECF244321}">
                <p14:modId xmlns:p14="http://schemas.microsoft.com/office/powerpoint/2010/main" val="1536539793"/>
              </p:ext>
            </p:extLst>
          </p:nvPr>
        </p:nvGraphicFramePr>
        <p:xfrm>
          <a:off x="3723832" y="548008"/>
          <a:ext cx="4991105" cy="49243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79579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6093" y="1634205"/>
            <a:ext cx="7951336" cy="4215450"/>
          </a:xfrm>
        </p:spPr>
        <p:txBody>
          <a:bodyPr>
            <a:normAutofit/>
          </a:bodyPr>
          <a:lstStyle/>
          <a:p>
            <a:r>
              <a:rPr lang="en-US" sz="2000" b="1" dirty="0"/>
              <a:t>Task:</a:t>
            </a:r>
            <a:r>
              <a:rPr lang="en-US" sz="2000" dirty="0"/>
              <a:t> Collect, analyze, and present data to assess changes in student retention and experience due to implementation of new advising policies and practices via QEP</a:t>
            </a:r>
          </a:p>
          <a:p>
            <a:endParaRPr lang="en-US" sz="700" dirty="0"/>
          </a:p>
          <a:p>
            <a:r>
              <a:rPr lang="en-US" sz="2000" b="1" dirty="0"/>
              <a:t>Membership:</a:t>
            </a:r>
          </a:p>
          <a:p>
            <a:pPr lvl="1"/>
            <a:r>
              <a:rPr lang="en-US" sz="1600" dirty="0"/>
              <a:t>Dr. Stephanie Laughton – Chair – Civil Engineering</a:t>
            </a:r>
          </a:p>
          <a:p>
            <a:pPr lvl="1"/>
            <a:r>
              <a:rPr lang="en-US" sz="1600" dirty="0"/>
              <a:t>Dr. Karin Roof – Strategic Planning, Accreditation, and Assessment</a:t>
            </a:r>
          </a:p>
          <a:p>
            <a:pPr lvl="1"/>
            <a:r>
              <a:rPr lang="en-US" sz="1600" dirty="0"/>
              <a:t>Dr. Sarah Imam – Health and Human Performance</a:t>
            </a:r>
          </a:p>
          <a:p>
            <a:pPr lvl="1"/>
            <a:r>
              <a:rPr lang="en-US" sz="1600" dirty="0"/>
              <a:t>Emily Carver, M.Ed. – CEITL &amp; DE</a:t>
            </a:r>
          </a:p>
          <a:p>
            <a:endParaRPr lang="en-US" sz="700" dirty="0"/>
          </a:p>
          <a:p>
            <a:r>
              <a:rPr lang="en-US" sz="2000" b="1" dirty="0"/>
              <a:t>Focus of Spring Meetings:</a:t>
            </a:r>
            <a:r>
              <a:rPr lang="en-US" sz="2000" dirty="0"/>
              <a:t> </a:t>
            </a:r>
          </a:p>
          <a:p>
            <a:pPr lvl="1"/>
            <a:r>
              <a:rPr lang="en-US" sz="1600" dirty="0"/>
              <a:t>Creation of an Advising Survey to be implemented for both students and advisors to track “experience” of advising while changes are implemented</a:t>
            </a:r>
          </a:p>
        </p:txBody>
      </p:sp>
      <p:sp>
        <p:nvSpPr>
          <p:cNvPr id="3" name="Title 2"/>
          <p:cNvSpPr>
            <a:spLocks noGrp="1"/>
          </p:cNvSpPr>
          <p:nvPr>
            <p:ph type="title"/>
          </p:nvPr>
        </p:nvSpPr>
        <p:spPr/>
        <p:txBody>
          <a:bodyPr>
            <a:normAutofit/>
          </a:bodyPr>
          <a:lstStyle/>
          <a:p>
            <a:r>
              <a:rPr lang="en-US" dirty="0"/>
              <a:t>Advising Assessment - General</a:t>
            </a:r>
          </a:p>
        </p:txBody>
      </p:sp>
    </p:spTree>
    <p:extLst>
      <p:ext uri="{BB962C8B-B14F-4D97-AF65-F5344CB8AC3E}">
        <p14:creationId xmlns:p14="http://schemas.microsoft.com/office/powerpoint/2010/main" val="37879933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526093" y="1634205"/>
                <a:ext cx="7951336" cy="4215450"/>
              </a:xfrm>
            </p:spPr>
            <p:txBody>
              <a:bodyPr>
                <a:normAutofit/>
              </a:bodyPr>
              <a:lstStyle/>
              <a:p>
                <a:r>
                  <a:rPr lang="en-US" sz="2000" b="1" dirty="0"/>
                  <a:t>Focus of Fall Meetings: </a:t>
                </a:r>
                <a:r>
                  <a:rPr lang="en-US" sz="2000" dirty="0"/>
                  <a:t> Begin to quantify the “scope” of advising on campus</a:t>
                </a:r>
              </a:p>
              <a:p>
                <a:endParaRPr lang="en-US" sz="1200" dirty="0"/>
              </a:p>
              <a:p>
                <a:r>
                  <a:rPr lang="en-US" sz="2000" b="1" dirty="0"/>
                  <a:t>Key Findings (For Fall 2024 Data):</a:t>
                </a:r>
              </a:p>
              <a:p>
                <a:pPr lvl="1"/>
                <a:r>
                  <a:rPr lang="en-US" sz="1300" dirty="0"/>
                  <a:t>175 Faculty/Staff are the listed “official” Academic Advisor in Banner</a:t>
                </a:r>
              </a:p>
              <a:p>
                <a:pPr lvl="2"/>
                <a:r>
                  <a:rPr lang="en-US" sz="1000" dirty="0"/>
                  <a:t>37 Faculty Staff have total advising load </a:t>
                </a:r>
                <a14:m>
                  <m:oMath xmlns:m="http://schemas.openxmlformats.org/officeDocument/2006/math">
                    <m:r>
                      <a:rPr lang="en-US" sz="1000" i="1" smtClean="0">
                        <a:latin typeface="Cambria Math" panose="02040503050406030204" pitchFamily="18" charset="0"/>
                        <a:ea typeface="Cambria Math" panose="02040503050406030204" pitchFamily="18" charset="0"/>
                      </a:rPr>
                      <m:t>≥</m:t>
                    </m:r>
                  </m:oMath>
                </a14:m>
                <a:r>
                  <a:rPr lang="en-US" sz="1000" dirty="0"/>
                  <a:t> 30</a:t>
                </a:r>
              </a:p>
              <a:p>
                <a:pPr lvl="2"/>
                <a:r>
                  <a:rPr lang="en-US" sz="1000" dirty="0"/>
                  <a:t>35 Faculty/Staff have total advising load </a:t>
                </a:r>
                <a14:m>
                  <m:oMath xmlns:m="http://schemas.openxmlformats.org/officeDocument/2006/math">
                    <m:r>
                      <a:rPr lang="en-US" sz="1000" i="1" smtClean="0">
                        <a:latin typeface="Cambria Math" panose="02040503050406030204" pitchFamily="18" charset="0"/>
                        <a:ea typeface="Cambria Math" panose="02040503050406030204" pitchFamily="18" charset="0"/>
                      </a:rPr>
                      <m:t>≤</m:t>
                    </m:r>
                    <m:r>
                      <a:rPr lang="en-US" sz="1000" b="0" i="1" smtClean="0">
                        <a:latin typeface="Cambria Math" panose="02040503050406030204" pitchFamily="18" charset="0"/>
                        <a:ea typeface="Cambria Math" panose="02040503050406030204" pitchFamily="18" charset="0"/>
                      </a:rPr>
                      <m:t>5</m:t>
                    </m:r>
                  </m:oMath>
                </a14:m>
                <a:endParaRPr lang="en-US" sz="1000" dirty="0"/>
              </a:p>
              <a:p>
                <a:pPr lvl="1"/>
                <a:r>
                  <a:rPr lang="en-US" sz="1300" dirty="0"/>
                  <a:t>Highest 3 individual advising loads (&gt; 100): </a:t>
                </a:r>
              </a:p>
              <a:p>
                <a:pPr lvl="2"/>
                <a:r>
                  <a:rPr lang="en-US" sz="1000" dirty="0"/>
                  <a:t>Dr. Todd Drew, Business (70 undergrad and 342 graduate)</a:t>
                </a:r>
              </a:p>
              <a:p>
                <a:pPr lvl="2"/>
                <a:r>
                  <a:rPr lang="en-US" sz="1000" dirty="0"/>
                  <a:t>Ms. Alex Henry, Humanities and SS (295 undergrad and 2 graduate)</a:t>
                </a:r>
              </a:p>
              <a:p>
                <a:pPr lvl="2"/>
                <a:r>
                  <a:rPr lang="en-US" sz="1000" dirty="0"/>
                  <a:t>Dr. Melissa Graves, Intelligence (33 undergrad and 73 graduate)</a:t>
                </a:r>
              </a:p>
              <a:p>
                <a:pPr lvl="1"/>
                <a:r>
                  <a:rPr lang="en-US" sz="1300" dirty="0"/>
                  <a:t>Among 10 highest total advising loads, 6 are Department Heads</a:t>
                </a:r>
              </a:p>
              <a:p>
                <a:pPr lvl="1"/>
                <a:r>
                  <a:rPr lang="en-US" sz="1300" dirty="0"/>
                  <a:t>Do advisors specialize by major?</a:t>
                </a:r>
              </a:p>
              <a:p>
                <a:pPr lvl="2"/>
                <a:r>
                  <a:rPr lang="en-US" sz="1000" dirty="0"/>
                  <a:t>Among cadet advisors, 53% advise only one major and 32% advise only 2. None advise more than 4.</a:t>
                </a:r>
              </a:p>
              <a:p>
                <a:pPr lvl="2"/>
                <a:r>
                  <a:rPr lang="en-US" sz="1000" dirty="0"/>
                  <a:t>Among non-cadet and graduate programs, 86% and 93% advise one major with remainder advising 2 majors.</a:t>
                </a:r>
              </a:p>
              <a:p>
                <a:pPr lvl="1"/>
                <a:r>
                  <a:rPr lang="en-US" sz="1300" dirty="0"/>
                  <a:t>Academic Advising in the Barracks</a:t>
                </a:r>
              </a:p>
              <a:p>
                <a:pPr lvl="2"/>
                <a:r>
                  <a:rPr lang="en-US" sz="1000" dirty="0"/>
                  <a:t>Company Academic Advisors advise students in 18 to 27 different majors (average 22, total 32 majors per CAS)</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526093" y="1634205"/>
                <a:ext cx="7951336" cy="4215450"/>
              </a:xfrm>
              <a:blipFill>
                <a:blip r:embed="rId2"/>
                <a:stretch>
                  <a:fillRect l="-690" t="-1445"/>
                </a:stretch>
              </a:blipFill>
            </p:spPr>
            <p:txBody>
              <a:bodyPr/>
              <a:lstStyle/>
              <a:p>
                <a:r>
                  <a:rPr lang="en-US">
                    <a:noFill/>
                  </a:rPr>
                  <a:t> </a:t>
                </a:r>
              </a:p>
            </p:txBody>
          </p:sp>
        </mc:Fallback>
      </mc:AlternateContent>
      <p:sp>
        <p:nvSpPr>
          <p:cNvPr id="3" name="Title 2"/>
          <p:cNvSpPr>
            <a:spLocks noGrp="1"/>
          </p:cNvSpPr>
          <p:nvPr>
            <p:ph type="title"/>
          </p:nvPr>
        </p:nvSpPr>
        <p:spPr/>
        <p:txBody>
          <a:bodyPr>
            <a:normAutofit/>
          </a:bodyPr>
          <a:lstStyle/>
          <a:p>
            <a:r>
              <a:rPr lang="en-US" dirty="0"/>
              <a:t>Advising Assessment – Fall Information</a:t>
            </a:r>
          </a:p>
        </p:txBody>
      </p:sp>
    </p:spTree>
    <p:extLst>
      <p:ext uri="{BB962C8B-B14F-4D97-AF65-F5344CB8AC3E}">
        <p14:creationId xmlns:p14="http://schemas.microsoft.com/office/powerpoint/2010/main" val="5021499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b="1" dirty="0"/>
              <a:t>Members: </a:t>
            </a:r>
            <a:r>
              <a:rPr lang="en-US" sz="2000" dirty="0"/>
              <a:t>Emily Carver, M.Ed.; Kwangho Park, Ph.D.; Andrew Zutell, Ph.D.; John Egan, Ed.D. </a:t>
            </a:r>
          </a:p>
          <a:p>
            <a:pPr marL="0" indent="0">
              <a:buNone/>
            </a:pPr>
            <a:endParaRPr lang="en-US" sz="2000" dirty="0"/>
          </a:p>
          <a:p>
            <a:r>
              <a:rPr lang="en-US" sz="2000" b="1" dirty="0"/>
              <a:t>Primary Goal: </a:t>
            </a:r>
            <a:r>
              <a:rPr lang="en-US" sz="2000" dirty="0"/>
              <a:t>Create advising training modules in Canvas and provide additional advising resources on the advising website by May 2025</a:t>
            </a:r>
          </a:p>
          <a:p>
            <a:endParaRPr lang="en-US" sz="2000" dirty="0"/>
          </a:p>
          <a:p>
            <a:r>
              <a:rPr lang="en-US" sz="2000" b="1" dirty="0"/>
              <a:t>Next Steps: </a:t>
            </a:r>
            <a:r>
              <a:rPr lang="en-US" sz="2000" dirty="0"/>
              <a:t>Focus group/s with successful faculty advisors on campus to explore the most critical advising resource and training needs</a:t>
            </a:r>
          </a:p>
        </p:txBody>
      </p:sp>
      <p:sp>
        <p:nvSpPr>
          <p:cNvPr id="3" name="Title 2"/>
          <p:cNvSpPr>
            <a:spLocks noGrp="1"/>
          </p:cNvSpPr>
          <p:nvPr>
            <p:ph type="title"/>
          </p:nvPr>
        </p:nvSpPr>
        <p:spPr/>
        <p:txBody>
          <a:bodyPr>
            <a:normAutofit/>
          </a:bodyPr>
          <a:lstStyle/>
          <a:p>
            <a:r>
              <a:rPr lang="en-US" dirty="0"/>
              <a:t>Advisement Training &amp; Resources</a:t>
            </a:r>
          </a:p>
        </p:txBody>
      </p:sp>
    </p:spTree>
    <p:extLst>
      <p:ext uri="{BB962C8B-B14F-4D97-AF65-F5344CB8AC3E}">
        <p14:creationId xmlns:p14="http://schemas.microsoft.com/office/powerpoint/2010/main" val="27632011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788C44-CD4A-CE8C-AFFD-FEC5F2F9785F}"/>
              </a:ext>
            </a:extLst>
          </p:cNvPr>
          <p:cNvSpPr>
            <a:spLocks noGrp="1"/>
          </p:cNvSpPr>
          <p:nvPr>
            <p:ph idx="1"/>
          </p:nvPr>
        </p:nvSpPr>
        <p:spPr/>
        <p:txBody>
          <a:bodyPr>
            <a:normAutofit/>
          </a:bodyPr>
          <a:lstStyle/>
          <a:p>
            <a:r>
              <a:rPr lang="en-US" dirty="0"/>
              <a:t>Conducted two focus groups to identify training and resource gaps for faculty advising</a:t>
            </a:r>
          </a:p>
          <a:p>
            <a:pPr marL="0" indent="0">
              <a:buNone/>
            </a:pPr>
            <a:endParaRPr lang="en-US" dirty="0"/>
          </a:p>
          <a:p>
            <a:r>
              <a:rPr lang="en-US" dirty="0"/>
              <a:t>Collected resources currently in use from faculty advisors </a:t>
            </a:r>
          </a:p>
          <a:p>
            <a:pPr marL="0" indent="0">
              <a:buNone/>
            </a:pPr>
            <a:endParaRPr lang="en-US" dirty="0"/>
          </a:p>
          <a:p>
            <a:r>
              <a:rPr lang="en-US" dirty="0"/>
              <a:t>Met or communicated with key stakeholders to gather resources</a:t>
            </a:r>
          </a:p>
          <a:p>
            <a:pPr marL="0" indent="0">
              <a:buNone/>
            </a:pPr>
            <a:endParaRPr lang="en-US" dirty="0"/>
          </a:p>
          <a:p>
            <a:r>
              <a:rPr lang="en-US" dirty="0"/>
              <a:t>Begun developing Canvas training course as outlined by the QEP</a:t>
            </a:r>
          </a:p>
          <a:p>
            <a:pPr lvl="1"/>
            <a:endParaRPr lang="en-US" dirty="0"/>
          </a:p>
          <a:p>
            <a:pPr lvl="1"/>
            <a:endParaRPr lang="en-US" dirty="0"/>
          </a:p>
        </p:txBody>
      </p:sp>
      <p:sp>
        <p:nvSpPr>
          <p:cNvPr id="3" name="Title 2">
            <a:extLst>
              <a:ext uri="{FF2B5EF4-FFF2-40B4-BE49-F238E27FC236}">
                <a16:creationId xmlns:a16="http://schemas.microsoft.com/office/drawing/2014/main" id="{D484BF8F-3CF4-9DD3-3B09-96B77FDA7E78}"/>
              </a:ext>
            </a:extLst>
          </p:cNvPr>
          <p:cNvSpPr>
            <a:spLocks noGrp="1"/>
          </p:cNvSpPr>
          <p:nvPr>
            <p:ph type="title"/>
          </p:nvPr>
        </p:nvSpPr>
        <p:spPr/>
        <p:txBody>
          <a:bodyPr/>
          <a:lstStyle/>
          <a:p>
            <a:r>
              <a:rPr lang="en-US" dirty="0"/>
              <a:t>Progress Update – Advisement Training &amp; Resources</a:t>
            </a:r>
          </a:p>
        </p:txBody>
      </p:sp>
    </p:spTree>
    <p:extLst>
      <p:ext uri="{BB962C8B-B14F-4D97-AF65-F5344CB8AC3E}">
        <p14:creationId xmlns:p14="http://schemas.microsoft.com/office/powerpoint/2010/main" val="36674454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The Citadel">
  <a:themeElements>
    <a:clrScheme name="The Citadel">
      <a:dk1>
        <a:srgbClr val="1F3A60"/>
      </a:dk1>
      <a:lt1>
        <a:srgbClr val="FFFFFF"/>
      </a:lt1>
      <a:dk2>
        <a:srgbClr val="1F3A60"/>
      </a:dk2>
      <a:lt2>
        <a:srgbClr val="FFFFFF"/>
      </a:lt2>
      <a:accent1>
        <a:srgbClr val="3975B7"/>
      </a:accent1>
      <a:accent2>
        <a:srgbClr val="CDA31F"/>
      </a:accent2>
      <a:accent3>
        <a:srgbClr val="58603C"/>
      </a:accent3>
      <a:accent4>
        <a:srgbClr val="E48725"/>
      </a:accent4>
      <a:accent5>
        <a:srgbClr val="934E22"/>
      </a:accent5>
      <a:accent6>
        <a:srgbClr val="C22126"/>
      </a:accent6>
      <a:hlink>
        <a:srgbClr val="3975B7"/>
      </a:hlink>
      <a:folHlink>
        <a:srgbClr val="CDA31F"/>
      </a:folHlink>
    </a:clrScheme>
    <a:fontScheme name="The Citadel">
      <a:majorFont>
        <a:latin typeface="Garamon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 Citadel_Traditional_16_9" id="{B9FC0E88-BCBE-420A-AA10-518A3492A517}" vid="{E13BACBB-D320-4ACA-BBAB-17D6FAFEBE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ARC Meeting 4.13.2024</Template>
  <TotalTime>6455</TotalTime>
  <Words>1200</Words>
  <Application>Microsoft Office PowerPoint</Application>
  <PresentationFormat>On-screen Show (4:3)</PresentationFormat>
  <Paragraphs>140</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Calibri</vt:lpstr>
      <vt:lpstr>Arial</vt:lpstr>
      <vt:lpstr>Aptos</vt:lpstr>
      <vt:lpstr>Symbol</vt:lpstr>
      <vt:lpstr>Cambria Math</vt:lpstr>
      <vt:lpstr>Garamond</vt:lpstr>
      <vt:lpstr>Open Sans</vt:lpstr>
      <vt:lpstr>The Citadel</vt:lpstr>
      <vt:lpstr>Advising &amp; Retention Council</vt:lpstr>
      <vt:lpstr>Agenda</vt:lpstr>
      <vt:lpstr>ARC Purpose &amp; Goals</vt:lpstr>
      <vt:lpstr>ARC Administrative Structure</vt:lpstr>
      <vt:lpstr>Advising Facilitators</vt:lpstr>
      <vt:lpstr>Advising Assessment - General</vt:lpstr>
      <vt:lpstr>Advising Assessment – Fall Information</vt:lpstr>
      <vt:lpstr>Advisement Training &amp; Resources</vt:lpstr>
      <vt:lpstr>Progress Update – Advisement Training &amp; Resources</vt:lpstr>
      <vt:lpstr>Training/Resource Gaps Identified from Focus Groups </vt:lpstr>
      <vt:lpstr>Canvas Advisement Training Learning Objectives</vt:lpstr>
      <vt:lpstr>Advising Syllabus</vt:lpstr>
      <vt:lpstr>Advising Summit</vt:lpstr>
      <vt:lpstr>Student Health &amp; Wellbeing Conference </vt:lpstr>
      <vt:lpstr>Open Discussion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Stephanie A Fye</dc:creator>
  <cp:lastModifiedBy>Stephanie A Fye</cp:lastModifiedBy>
  <cp:revision>50</cp:revision>
  <cp:lastPrinted>2025-01-07T16:37:13Z</cp:lastPrinted>
  <dcterms:created xsi:type="dcterms:W3CDTF">2024-09-04T12:49:53Z</dcterms:created>
  <dcterms:modified xsi:type="dcterms:W3CDTF">2025-01-07T16:56:13Z</dcterms:modified>
</cp:coreProperties>
</file>