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73" r:id="rId1"/>
  </p:sldMasterIdLst>
  <p:notesMasterIdLst>
    <p:notesMasterId r:id="rId12"/>
  </p:notesMasterIdLst>
  <p:sldIdLst>
    <p:sldId id="256" r:id="rId2"/>
    <p:sldId id="260" r:id="rId3"/>
    <p:sldId id="262" r:id="rId4"/>
    <p:sldId id="268" r:id="rId5"/>
    <p:sldId id="264" r:id="rId6"/>
    <p:sldId id="261" r:id="rId7"/>
    <p:sldId id="265" r:id="rId8"/>
    <p:sldId id="266" r:id="rId9"/>
    <p:sldId id="263" r:id="rId10"/>
    <p:sldId id="259" r:id="rId11"/>
  </p:sldIdLst>
  <p:sldSz cx="9144000" cy="6858000" type="screen4x3"/>
  <p:notesSz cx="7010400" cy="9236075"/>
  <p:embeddedFontLst>
    <p:embeddedFont>
      <p:font typeface="Garamond" panose="02020404030301010803" pitchFamily="18" charset="0"/>
      <p:regular r:id="rId13"/>
      <p:bold r:id="rId14"/>
      <p:italic r:id="rId15"/>
    </p:embeddedFont>
    <p:embeddedFont>
      <p:font typeface="Open Sans" panose="020B0606030504020204" pitchFamily="34" charset="0"/>
      <p:regular r:id="rId16"/>
      <p:bold r:id="rId17"/>
      <p:italic r:id="rId18"/>
      <p:boldItalic r:id="rId19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975B7"/>
    <a:srgbClr val="1F3A60"/>
    <a:srgbClr val="5C8DC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162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1.fntdata"/><Relationship Id="rId18" Type="http://schemas.openxmlformats.org/officeDocument/2006/relationships/font" Target="fonts/font6.fntdata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font" Target="fonts/font5.fntdata"/><Relationship Id="rId2" Type="http://schemas.openxmlformats.org/officeDocument/2006/relationships/slide" Target="slides/slide1.xml"/><Relationship Id="rId16" Type="http://schemas.openxmlformats.org/officeDocument/2006/relationships/font" Target="fonts/font4.fntdata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font" Target="fonts/font3.fntdata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font" Target="fonts/font7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2.fntdata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3038475" cy="46369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9" y="1"/>
            <a:ext cx="3038475" cy="46369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17EF98F-0E12-4DA7-9D65-F2977E97FBC6}" type="datetimeFigureOut">
              <a:rPr lang="en-US" smtClean="0"/>
              <a:t>10/8/2024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27163" y="1154113"/>
            <a:ext cx="4156075" cy="31162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44546"/>
            <a:ext cx="5607050" cy="363702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772379"/>
            <a:ext cx="3038475" cy="46369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9" y="8772379"/>
            <a:ext cx="3038475" cy="46369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D6A1C60-F998-4881-8BFB-A00903AE64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41038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26596" y="3375908"/>
            <a:ext cx="8068336" cy="1116280"/>
          </a:xfrm>
        </p:spPr>
        <p:txBody>
          <a:bodyPr>
            <a:normAutofit/>
          </a:bodyPr>
          <a:lstStyle>
            <a:lvl1pPr marL="0" indent="0" algn="l">
              <a:buNone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526596" y="1588670"/>
            <a:ext cx="8068336" cy="1692236"/>
          </a:xfrm>
        </p:spPr>
        <p:txBody>
          <a:bodyPr>
            <a:normAutofit/>
          </a:bodyPr>
          <a:lstStyle>
            <a:lvl1pPr>
              <a:defRPr sz="405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874712-431F-4292-9898-856BD3C459D3}" type="datetimeFigureOut">
              <a:rPr lang="en-US" smtClean="0"/>
              <a:t>10/8/2024</a:t>
            </a:fld>
            <a:endParaRPr lang="en-US" dirty="0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98645E-84CC-45CB-BDD3-E5BF3EE55AE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70204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874712-431F-4292-9898-856BD3C459D3}" type="datetimeFigureOut">
              <a:rPr lang="en-US" smtClean="0"/>
              <a:t>10/8/2024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98645E-84CC-45CB-BDD3-E5BF3EE55AED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7356177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874712-431F-4292-9898-856BD3C459D3}" type="datetimeFigureOut">
              <a:rPr lang="en-US" smtClean="0"/>
              <a:t>10/8/2024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98645E-84CC-45CB-BDD3-E5BF3EE55AED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4" name="Subtitle 2"/>
          <p:cNvSpPr>
            <a:spLocks noGrp="1"/>
          </p:cNvSpPr>
          <p:nvPr>
            <p:ph type="subTitle" idx="1"/>
          </p:nvPr>
        </p:nvSpPr>
        <p:spPr>
          <a:xfrm>
            <a:off x="526596" y="4388782"/>
            <a:ext cx="7534192" cy="1116280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chemeClr val="accent1"/>
                </a:solidFill>
                <a:latin typeface="+mn-lt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15" name="Title 7"/>
          <p:cNvSpPr>
            <a:spLocks noGrp="1"/>
          </p:cNvSpPr>
          <p:nvPr>
            <p:ph type="title"/>
          </p:nvPr>
        </p:nvSpPr>
        <p:spPr>
          <a:xfrm>
            <a:off x="526598" y="2601544"/>
            <a:ext cx="7534191" cy="1692236"/>
          </a:xfrm>
        </p:spPr>
        <p:txBody>
          <a:bodyPr>
            <a:normAutofit/>
          </a:bodyPr>
          <a:lstStyle>
            <a:lvl1pPr>
              <a:defRPr sz="360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48413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874712-431F-4292-9898-856BD3C459D3}" type="datetimeFigureOut">
              <a:rPr lang="en-US" smtClean="0"/>
              <a:t>10/8/2024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98645E-84CC-45CB-BDD3-E5BF3EE55AED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6" name="Content Placeholder 2"/>
          <p:cNvSpPr>
            <a:spLocks noGrp="1"/>
          </p:cNvSpPr>
          <p:nvPr>
            <p:ph idx="1"/>
          </p:nvPr>
        </p:nvSpPr>
        <p:spPr>
          <a:xfrm>
            <a:off x="543296" y="1684309"/>
            <a:ext cx="3954483" cy="400040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7" name="Content Placeholder 2"/>
          <p:cNvSpPr>
            <a:spLocks noGrp="1"/>
          </p:cNvSpPr>
          <p:nvPr>
            <p:ph idx="13"/>
          </p:nvPr>
        </p:nvSpPr>
        <p:spPr>
          <a:xfrm>
            <a:off x="4667003" y="1684309"/>
            <a:ext cx="3936671" cy="400040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8" name="Title 1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8065922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3296" y="1659740"/>
            <a:ext cx="3954483" cy="531520"/>
          </a:xfrm>
        </p:spPr>
        <p:txBody>
          <a:bodyPr anchor="b"/>
          <a:lstStyle>
            <a:lvl1pPr marL="0" indent="0" algn="ctr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7003" y="1659741"/>
            <a:ext cx="3936671" cy="518232"/>
          </a:xfrm>
        </p:spPr>
        <p:txBody>
          <a:bodyPr anchor="b"/>
          <a:lstStyle>
            <a:lvl1pPr marL="0" indent="0" algn="ctr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874712-431F-4292-9898-856BD3C459D3}" type="datetimeFigureOut">
              <a:rPr lang="en-US" smtClean="0"/>
              <a:t>10/8/2024</a:t>
            </a:fld>
            <a:endParaRPr lang="en-US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98645E-84CC-45CB-BDD3-E5BF3EE55AED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4" name="Content Placeholder 2"/>
          <p:cNvSpPr>
            <a:spLocks noGrp="1"/>
          </p:cNvSpPr>
          <p:nvPr>
            <p:ph idx="13"/>
          </p:nvPr>
        </p:nvSpPr>
        <p:spPr>
          <a:xfrm>
            <a:off x="543296" y="2348770"/>
            <a:ext cx="3954483" cy="333594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5" name="Content Placeholder 2"/>
          <p:cNvSpPr>
            <a:spLocks noGrp="1"/>
          </p:cNvSpPr>
          <p:nvPr>
            <p:ph idx="14"/>
          </p:nvPr>
        </p:nvSpPr>
        <p:spPr>
          <a:xfrm>
            <a:off x="4667003" y="2348770"/>
            <a:ext cx="3936671" cy="333594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6" name="Title 1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1918983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23832" y="548008"/>
            <a:ext cx="4991105" cy="492432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874712-431F-4292-9898-856BD3C459D3}" type="datetimeFigureOut">
              <a:rPr lang="en-US" smtClean="0"/>
              <a:t>10/8/2024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98645E-84CC-45CB-BDD3-E5BF3EE55AED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7" name="Content Placeholder 2"/>
          <p:cNvSpPr>
            <a:spLocks noGrp="1"/>
          </p:cNvSpPr>
          <p:nvPr>
            <p:ph idx="13"/>
          </p:nvPr>
        </p:nvSpPr>
        <p:spPr>
          <a:xfrm>
            <a:off x="395587" y="2275116"/>
            <a:ext cx="3035723" cy="319721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8" name="Title 3"/>
          <p:cNvSpPr>
            <a:spLocks noGrp="1"/>
          </p:cNvSpPr>
          <p:nvPr>
            <p:ph type="title"/>
          </p:nvPr>
        </p:nvSpPr>
        <p:spPr>
          <a:xfrm>
            <a:off x="395587" y="548008"/>
            <a:ext cx="3035723" cy="155877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91181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874712-431F-4292-9898-856BD3C459D3}" type="datetimeFigureOut">
              <a:rPr lang="en-US" smtClean="0"/>
              <a:t>10/8/2024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98645E-84CC-45CB-BDD3-E5BF3EE55AE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03895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874712-431F-4292-9898-856BD3C459D3}" type="datetimeFigureOut">
              <a:rPr lang="en-US" smtClean="0"/>
              <a:t>10/8/2024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98645E-84CC-45CB-BDD3-E5BF3EE55AE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47356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Brandmark Splash">
    <p:bg>
      <p:bgPr>
        <a:solidFill>
          <a:srgbClr val="3975B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95198" y="2297594"/>
            <a:ext cx="2553604" cy="22628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53344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43298" y="365126"/>
            <a:ext cx="8060377" cy="113710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3298" y="1684309"/>
            <a:ext cx="8060377" cy="400040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2"/>
          </p:nvPr>
        </p:nvSpPr>
        <p:spPr>
          <a:xfrm>
            <a:off x="6098388" y="6311414"/>
            <a:ext cx="663473" cy="365125"/>
          </a:xfrm>
          <a:prstGeom prst="rect">
            <a:avLst/>
          </a:prstGeom>
        </p:spPr>
        <p:txBody>
          <a:bodyPr anchor="ctr"/>
          <a:lstStyle>
            <a:lvl1pPr>
              <a:defRPr sz="900">
                <a:solidFill>
                  <a:schemeClr val="bg2"/>
                </a:solidFill>
              </a:defRPr>
            </a:lvl1pPr>
          </a:lstStyle>
          <a:p>
            <a:fld id="{06874712-431F-4292-9898-856BD3C459D3}" type="datetimeFigureOut">
              <a:rPr lang="en-US" smtClean="0"/>
              <a:pPr/>
              <a:t>10/8/2024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18325" y="6311413"/>
            <a:ext cx="4797503" cy="365125"/>
          </a:xfrm>
          <a:prstGeom prst="rect">
            <a:avLst/>
          </a:prstGeom>
        </p:spPr>
        <p:txBody>
          <a:bodyPr anchor="ctr"/>
          <a:lstStyle>
            <a:lvl1pPr>
              <a:defRPr sz="900">
                <a:solidFill>
                  <a:schemeClr val="bg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3298" y="6311413"/>
            <a:ext cx="392468" cy="365125"/>
          </a:xfrm>
          <a:prstGeom prst="rect">
            <a:avLst/>
          </a:prstGeom>
        </p:spPr>
        <p:txBody>
          <a:bodyPr anchor="ctr"/>
          <a:lstStyle>
            <a:lvl1pPr>
              <a:defRPr sz="900">
                <a:solidFill>
                  <a:schemeClr val="bg2"/>
                </a:solidFill>
              </a:defRPr>
            </a:lvl1pPr>
          </a:lstStyle>
          <a:p>
            <a:fld id="{7C98645E-84CC-45CB-BDD3-E5BF3EE55AED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Rectangle 3"/>
          <p:cNvSpPr/>
          <p:nvPr userDrawn="1"/>
        </p:nvSpPr>
        <p:spPr>
          <a:xfrm>
            <a:off x="0" y="6105528"/>
            <a:ext cx="9144000" cy="752475"/>
          </a:xfrm>
          <a:prstGeom prst="rect">
            <a:avLst/>
          </a:prstGeom>
          <a:solidFill>
            <a:srgbClr val="1F3A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350"/>
          </a:p>
        </p:txBody>
      </p:sp>
      <p:sp>
        <p:nvSpPr>
          <p:cNvPr id="5" name="Rectangle 4"/>
          <p:cNvSpPr/>
          <p:nvPr userDrawn="1"/>
        </p:nvSpPr>
        <p:spPr>
          <a:xfrm>
            <a:off x="0" y="5905503"/>
            <a:ext cx="9144000" cy="123825"/>
          </a:xfrm>
          <a:prstGeom prst="rect">
            <a:avLst/>
          </a:prstGeom>
          <a:solidFill>
            <a:srgbClr val="3975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350"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48477" y="6374959"/>
            <a:ext cx="1755198" cy="2380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31489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2" r:id="rId7"/>
    <p:sldLayoutId id="2147483683" r:id="rId8"/>
    <p:sldLayoutId id="2147483685" r:id="rId9"/>
  </p:sldLayoutIdLst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rgbClr val="3975B7"/>
          </a:solidFill>
          <a:latin typeface="Garamond" panose="02020404030301010803" pitchFamily="18" charset="0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rgbClr val="1F3A60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rgbClr val="1F3A60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rgbClr val="1F3A60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rgbClr val="1F3A60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rgbClr val="1F3A60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citadel.edu/assessment/advising-tomorrows-principled-leaders/" TargetMode="Externa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526596" y="3375908"/>
            <a:ext cx="8068336" cy="478245"/>
          </a:xfrm>
        </p:spPr>
        <p:txBody>
          <a:bodyPr/>
          <a:lstStyle/>
          <a:p>
            <a:r>
              <a:rPr lang="en-US" dirty="0"/>
              <a:t>Friday, September 13, 2024</a:t>
            </a:r>
          </a:p>
          <a:p>
            <a:endParaRPr lang="en-US" dirty="0"/>
          </a:p>
          <a:p>
            <a:endParaRPr lang="en-US" dirty="0">
              <a:latin typeface="Garamond" panose="02020404030301010803" pitchFamily="18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Garamond" panose="02020404030301010803" pitchFamily="18" charset="0"/>
              </a:rPr>
              <a:t>Advising &amp; Retention Council (ARC) Meeting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1E0527B-7C84-2061-C878-06D2F67A7500}"/>
              </a:ext>
            </a:extLst>
          </p:cNvPr>
          <p:cNvSpPr txBox="1"/>
          <p:nvPr/>
        </p:nvSpPr>
        <p:spPr>
          <a:xfrm>
            <a:off x="3247402" y="4068796"/>
            <a:ext cx="5347530" cy="18312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 algn="r">
              <a:spcBef>
                <a:spcPts val="900"/>
              </a:spcBef>
              <a:buNone/>
            </a:pPr>
            <a:r>
              <a:rPr lang="en-US" sz="1000" b="1" dirty="0"/>
              <a:t>Mission: </a:t>
            </a:r>
            <a:r>
              <a:rPr lang="en-US" sz="1000" dirty="0"/>
              <a:t>The Citadel shall further its mission to develop principled leaders by supporting all students, with a specialized focus on second-year students, in achieving academic, career, and life goals through effective, individualized advising. </a:t>
            </a:r>
          </a:p>
          <a:p>
            <a:pPr marL="0" indent="0" algn="r">
              <a:spcBef>
                <a:spcPts val="900"/>
              </a:spcBef>
              <a:buNone/>
            </a:pPr>
            <a:r>
              <a:rPr lang="en-US" sz="1000" b="1" dirty="0"/>
              <a:t>Vision: </a:t>
            </a:r>
            <a:r>
              <a:rPr lang="en-US" sz="1000" dirty="0"/>
              <a:t>The Citadel will provide exemplary advising to support student engagement contributing to the development of tomorrow’s principled leaders. </a:t>
            </a:r>
          </a:p>
          <a:p>
            <a:pPr marL="0" indent="0" algn="r">
              <a:spcBef>
                <a:spcPts val="900"/>
              </a:spcBef>
              <a:buNone/>
            </a:pPr>
            <a:r>
              <a:rPr lang="en-US" sz="1000" b="1" dirty="0"/>
              <a:t>Definition of Advising: </a:t>
            </a:r>
            <a:r>
              <a:rPr lang="en-US" sz="1000" dirty="0"/>
              <a:t>Partnership between the student and the advisor, in which the student assumes a leadership role in exploring and pursuing informed academic, career, and life goals.</a:t>
            </a:r>
          </a:p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4014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C8DC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943230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Agenda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30B2CEF5-08B3-37F7-AF68-079108A6B1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3298" y="1684309"/>
            <a:ext cx="4712365" cy="4000409"/>
          </a:xfrm>
        </p:spPr>
        <p:txBody>
          <a:bodyPr>
            <a:normAutofit fontScale="92500"/>
          </a:bodyPr>
          <a:lstStyle/>
          <a:p>
            <a:pPr marL="342900" marR="0" lvl="0" indent="-34290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1800" kern="100" dirty="0">
                <a:effectLst/>
                <a:latin typeface="Calibri" panose="020F050202020403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Purpose of ARC (COL Robinson)</a:t>
            </a:r>
            <a:endParaRPr lang="en-US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1800" kern="100" dirty="0">
                <a:effectLst/>
                <a:latin typeface="Calibri" panose="020F050202020403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Purpose of Steering Committee (COL Robinson)</a:t>
            </a:r>
            <a:endParaRPr lang="en-US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1800" kern="100" dirty="0">
                <a:effectLst/>
                <a:latin typeface="Calibri" panose="020F050202020403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Administrative Structure (COL Robinson)</a:t>
            </a:r>
            <a:endParaRPr lang="en-US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1800" kern="100" dirty="0">
                <a:effectLst/>
                <a:latin typeface="Calibri" panose="020F050202020403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Advising Assessment Updates (Dr. Stephanie Laughton)</a:t>
            </a:r>
            <a:endParaRPr lang="en-US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1800" kern="100" dirty="0">
                <a:effectLst/>
                <a:latin typeface="Calibri" panose="020F050202020403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Advising Resources Updates (Dr. John Egan)</a:t>
            </a:r>
            <a:endParaRPr lang="en-US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1800" kern="100" dirty="0">
                <a:effectLst/>
                <a:latin typeface="Calibri" panose="020F050202020403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Advising Syllabus Updates (Dr. Simon Ghanat)</a:t>
            </a:r>
            <a:endParaRPr lang="en-US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1800" kern="100" dirty="0">
                <a:effectLst/>
                <a:latin typeface="Calibri" panose="020F050202020403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Advising Summit Updates (LTC Stephanie Fye)</a:t>
            </a:r>
            <a:endParaRPr lang="en-US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  <a:buFont typeface="+mj-lt"/>
              <a:buAutoNum type="arabicPeriod"/>
            </a:pPr>
            <a:r>
              <a:rPr lang="en-US" sz="1800" kern="100" dirty="0">
                <a:effectLst/>
                <a:latin typeface="Calibri" panose="020F050202020403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Open the floor for discussion (All)</a:t>
            </a:r>
            <a:endParaRPr lang="en-US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8" name="Content Placeholder 4" descr="A blue and yellow logo&#10;&#10;Description automatically generated">
            <a:extLst>
              <a:ext uri="{FF2B5EF4-FFF2-40B4-BE49-F238E27FC236}">
                <a16:creationId xmlns:a16="http://schemas.microsoft.com/office/drawing/2014/main" id="{BB079118-5AC3-F8DD-37FB-B1DEAEC4856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96823" y="1855150"/>
            <a:ext cx="3003878" cy="3147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06026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178B7CA6-9272-E047-968A-1D0A6A80EE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lnSpc>
                <a:spcPct val="107000"/>
              </a:lnSpc>
              <a:spcBef>
                <a:spcPts val="0"/>
              </a:spcBef>
              <a:buNone/>
            </a:pPr>
            <a:r>
              <a:rPr lang="en-US" sz="20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Purpose</a:t>
            </a:r>
          </a:p>
          <a:p>
            <a:pPr marL="685800" lvl="1" indent="-342900">
              <a:lnSpc>
                <a:spcPct val="107000"/>
              </a:lnSpc>
              <a:spcBef>
                <a:spcPts val="0"/>
              </a:spcBef>
              <a:buFont typeface="Symbol" panose="05050102010706020507" pitchFamily="18" charset="2"/>
              <a:buChar char=""/>
            </a:pPr>
            <a:r>
              <a:rPr lang="en-US" sz="1700" dirty="0">
                <a:latin typeface="Calibri" panose="020F0502020204030204" pitchFamily="34" charset="0"/>
                <a:cs typeface="Calibri" panose="020F0502020204030204" pitchFamily="34" charset="0"/>
              </a:rPr>
              <a:t>Oversee the implementation of the QEP (“Advising Tomorrow’s Principled Leaders”) and other campus wide, strategic initiatives designed to maximize retention, persistence, and graduation rates for all cadets and students.</a:t>
            </a:r>
          </a:p>
          <a:p>
            <a:pPr marL="685800" lvl="1" indent="-342900">
              <a:lnSpc>
                <a:spcPct val="107000"/>
              </a:lnSpc>
              <a:spcBef>
                <a:spcPts val="0"/>
              </a:spcBef>
              <a:buFont typeface="Symbol" panose="05050102010706020507" pitchFamily="18" charset="2"/>
              <a:buChar char=""/>
            </a:pPr>
            <a:r>
              <a:rPr lang="en-US" sz="1700" dirty="0">
                <a:latin typeface="Calibri" panose="020F0502020204030204" pitchFamily="34" charset="0"/>
                <a:cs typeface="Calibri" panose="020F0502020204030204" pitchFamily="34" charset="0"/>
              </a:rPr>
              <a:t>Strengthen communication, collaboration, and coordination among student support services college-wide.</a:t>
            </a:r>
          </a:p>
          <a:p>
            <a:pPr marL="0" marR="0" lvl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Goals</a:t>
            </a:r>
          </a:p>
          <a:p>
            <a:pPr marL="685800" lvl="1" indent="-342900">
              <a:lnSpc>
                <a:spcPct val="107000"/>
              </a:lnSpc>
              <a:spcBef>
                <a:spcPts val="0"/>
              </a:spcBef>
              <a:buFont typeface="Symbol" panose="05050102010706020507" pitchFamily="18" charset="2"/>
              <a:buChar char=""/>
            </a:pPr>
            <a:r>
              <a:rPr lang="en-US" sz="1700" dirty="0">
                <a:latin typeface="Calibri" panose="020F0502020204030204" pitchFamily="34" charset="0"/>
                <a:cs typeface="Calibri" panose="020F0502020204030204" pitchFamily="34" charset="0"/>
              </a:rPr>
              <a:t>Provide expert guidance on the development and implementation of the QEP and retention, persistence, and graduation rate initiatives for all cadets and students.</a:t>
            </a:r>
          </a:p>
          <a:p>
            <a:pPr marL="685800" lvl="1" indent="-342900">
              <a:lnSpc>
                <a:spcPct val="107000"/>
              </a:lnSpc>
              <a:spcBef>
                <a:spcPts val="0"/>
              </a:spcBef>
              <a:buFont typeface="Symbol" panose="05050102010706020507" pitchFamily="18" charset="2"/>
              <a:buChar char=""/>
            </a:pPr>
            <a:r>
              <a:rPr lang="en-US" sz="17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Contribute to the creation of a comprehensive advising framework that aligns with institutional goals and all students’ needs.</a:t>
            </a:r>
            <a:endParaRPr lang="en-US" sz="17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685800" lvl="1" indent="-342900">
              <a:lnSpc>
                <a:spcPct val="107000"/>
              </a:lnSpc>
              <a:spcBef>
                <a:spcPts val="0"/>
              </a:spcBef>
              <a:buFont typeface="Symbol" panose="05050102010706020507" pitchFamily="18" charset="2"/>
              <a:buChar char=""/>
            </a:pPr>
            <a:r>
              <a:rPr lang="en-US" sz="17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Collaborate with faculty, staff, and students to </a:t>
            </a:r>
            <a:r>
              <a:rPr lang="en-US" sz="1700" dirty="0">
                <a:latin typeface="Calibri" panose="020F0502020204030204" pitchFamily="34" charset="0"/>
                <a:cs typeface="Calibri" panose="020F0502020204030204" pitchFamily="34" charset="0"/>
              </a:rPr>
              <a:t>ensure the effectiveness of retention, persistence, and graduation rate initiatives.</a:t>
            </a:r>
          </a:p>
          <a:p>
            <a:pPr marL="685800" lvl="1" indent="-342900">
              <a:lnSpc>
                <a:spcPct val="107000"/>
              </a:lnSpc>
              <a:spcBef>
                <a:spcPts val="0"/>
              </a:spcBef>
              <a:buFont typeface="Symbol" panose="05050102010706020507" pitchFamily="18" charset="2"/>
              <a:buChar char=""/>
            </a:pPr>
            <a:r>
              <a:rPr lang="en-US" sz="17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Recommend evidence-based strategies for </a:t>
            </a:r>
            <a:r>
              <a:rPr lang="en-US" sz="1700" dirty="0">
                <a:latin typeface="Calibri" panose="020F0502020204030204" pitchFamily="34" charset="0"/>
                <a:cs typeface="Calibri" panose="020F0502020204030204" pitchFamily="34" charset="0"/>
              </a:rPr>
              <a:t>improving retention, persistence, and graduation rates.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591824F8-4CEF-8227-4BB5-A90A2A2024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ARC Purpose &amp; Goals</a:t>
            </a:r>
          </a:p>
        </p:txBody>
      </p:sp>
    </p:spTree>
    <p:extLst>
      <p:ext uri="{BB962C8B-B14F-4D97-AF65-F5344CB8AC3E}">
        <p14:creationId xmlns:p14="http://schemas.microsoft.com/office/powerpoint/2010/main" val="11205975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9319E322-D5E0-E285-1455-D0E77FFC9C9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28981556"/>
              </p:ext>
            </p:extLst>
          </p:nvPr>
        </p:nvGraphicFramePr>
        <p:xfrm>
          <a:off x="543298" y="1945640"/>
          <a:ext cx="8061324" cy="2174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30662">
                  <a:extLst>
                    <a:ext uri="{9D8B030D-6E8A-4147-A177-3AD203B41FA5}">
                      <a16:colId xmlns:a16="http://schemas.microsoft.com/office/drawing/2014/main" val="1056157306"/>
                    </a:ext>
                  </a:extLst>
                </a:gridCol>
                <a:gridCol w="4030662">
                  <a:extLst>
                    <a:ext uri="{9D8B030D-6E8A-4147-A177-3AD203B41FA5}">
                      <a16:colId xmlns:a16="http://schemas.microsoft.com/office/drawing/2014/main" val="354437972"/>
                    </a:ext>
                  </a:extLst>
                </a:gridCol>
              </a:tblGrid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en-US" sz="2000" b="1" i="0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BG Sally Selden, Ph.D., SPHR</a:t>
                      </a:r>
                      <a:endParaRPr lang="en-US" sz="3200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27324814"/>
                  </a:ext>
                </a:extLst>
              </a:tr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Co-Chairs: COL John Robinson &amp; Dr. Susan Wright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22932801"/>
                  </a:ext>
                </a:extLst>
              </a:tr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Coordinators: LTC Stephanie Fye &amp; Dr. Karin Roof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2614269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Advising Resources</a:t>
                      </a:r>
                    </a:p>
                    <a:p>
                      <a:pPr algn="ctr"/>
                      <a:r>
                        <a:rPr lang="en-US" sz="1400" dirty="0"/>
                        <a:t>Dr. John Egan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Advising Syllabus</a:t>
                      </a:r>
                    </a:p>
                    <a:p>
                      <a:pPr algn="ctr"/>
                      <a:r>
                        <a:rPr lang="en-US" sz="1400" dirty="0"/>
                        <a:t>Dr. Simon Ghanat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4533324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Advising Assessment</a:t>
                      </a:r>
                    </a:p>
                    <a:p>
                      <a:pPr algn="ctr"/>
                      <a:r>
                        <a:rPr lang="en-US" sz="1400" dirty="0"/>
                        <a:t>Dr. Stephanie Laughton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Advising Summit</a:t>
                      </a:r>
                    </a:p>
                    <a:p>
                      <a:pPr algn="ctr"/>
                      <a:r>
                        <a:rPr lang="en-US" sz="1400" dirty="0"/>
                        <a:t>LTC Stephanie Fye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887347483"/>
                  </a:ext>
                </a:extLst>
              </a:tr>
            </a:tbl>
          </a:graphicData>
        </a:graphic>
      </p:graphicFrame>
      <p:sp>
        <p:nvSpPr>
          <p:cNvPr id="3" name="Title 2">
            <a:extLst>
              <a:ext uri="{FF2B5EF4-FFF2-40B4-BE49-F238E27FC236}">
                <a16:creationId xmlns:a16="http://schemas.microsoft.com/office/drawing/2014/main" id="{D29A7E03-BE6E-526D-C6CC-CEE07EDBE5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ARC Administrative Structure</a:t>
            </a:r>
          </a:p>
        </p:txBody>
      </p:sp>
    </p:spTree>
    <p:extLst>
      <p:ext uri="{BB962C8B-B14F-4D97-AF65-F5344CB8AC3E}">
        <p14:creationId xmlns:p14="http://schemas.microsoft.com/office/powerpoint/2010/main" val="15637432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526093" y="1634205"/>
            <a:ext cx="7951336" cy="4215450"/>
          </a:xfrm>
        </p:spPr>
        <p:txBody>
          <a:bodyPr>
            <a:normAutofit/>
          </a:bodyPr>
          <a:lstStyle/>
          <a:p>
            <a:r>
              <a:rPr lang="en-US" sz="2000" b="1" dirty="0"/>
              <a:t>Task:</a:t>
            </a:r>
            <a:r>
              <a:rPr lang="en-US" sz="2000" dirty="0"/>
              <a:t> Collect, analyze, and present data to assess changes in student retention and experience due to implementation of new advising policies and practices via QEP</a:t>
            </a:r>
          </a:p>
          <a:p>
            <a:endParaRPr lang="en-US" sz="700" dirty="0"/>
          </a:p>
          <a:p>
            <a:r>
              <a:rPr lang="en-US" sz="2000" b="1" dirty="0"/>
              <a:t>Membership:</a:t>
            </a:r>
          </a:p>
          <a:p>
            <a:pPr lvl="1"/>
            <a:r>
              <a:rPr lang="en-US" sz="1600" dirty="0"/>
              <a:t>Dr. Stephanie Laughton – Chair – Civil Engineering</a:t>
            </a:r>
          </a:p>
          <a:p>
            <a:pPr lvl="1"/>
            <a:r>
              <a:rPr lang="en-US" sz="1600" dirty="0"/>
              <a:t>Dr. Karin Roof – Strategic Planning, Accreditation, and Assessment</a:t>
            </a:r>
          </a:p>
          <a:p>
            <a:pPr lvl="1"/>
            <a:r>
              <a:rPr lang="en-US" sz="1600" dirty="0"/>
              <a:t>Dr. Sarah Imam – Health and Human Performance</a:t>
            </a:r>
          </a:p>
          <a:p>
            <a:pPr lvl="1"/>
            <a:r>
              <a:rPr lang="en-US" sz="1600" dirty="0"/>
              <a:t>Emily Carver, M.Ed. – CEITL &amp; DE</a:t>
            </a:r>
          </a:p>
          <a:p>
            <a:endParaRPr lang="en-US" sz="700" dirty="0"/>
          </a:p>
          <a:p>
            <a:r>
              <a:rPr lang="en-US" sz="2000" b="1" dirty="0"/>
              <a:t>Focus of Sept. Meeting:</a:t>
            </a:r>
            <a:r>
              <a:rPr lang="en-US" sz="2000" dirty="0"/>
              <a:t> </a:t>
            </a:r>
          </a:p>
          <a:p>
            <a:pPr lvl="1"/>
            <a:r>
              <a:rPr lang="en-US" sz="1600" dirty="0"/>
              <a:t>Review data from QEP Publication</a:t>
            </a:r>
          </a:p>
          <a:p>
            <a:pPr lvl="1"/>
            <a:r>
              <a:rPr lang="en-US" sz="1600" dirty="0"/>
              <a:t>Identify areas where updated data required to request from IR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Advising Assessment</a:t>
            </a:r>
          </a:p>
        </p:txBody>
      </p:sp>
    </p:spTree>
    <p:extLst>
      <p:ext uri="{BB962C8B-B14F-4D97-AF65-F5344CB8AC3E}">
        <p14:creationId xmlns:p14="http://schemas.microsoft.com/office/powerpoint/2010/main" val="12244727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b="1" dirty="0"/>
              <a:t>Members: </a:t>
            </a:r>
            <a:r>
              <a:rPr lang="en-US" sz="2000" dirty="0"/>
              <a:t>Emily Carver, M.Ed.; Kwangho Park, Ph.D.; Andrew Zutell, Ph.D.; John Egan, Ed.D. </a:t>
            </a:r>
          </a:p>
          <a:p>
            <a:pPr marL="0" indent="0">
              <a:buNone/>
            </a:pPr>
            <a:endParaRPr lang="en-US" sz="2000" dirty="0"/>
          </a:p>
          <a:p>
            <a:r>
              <a:rPr lang="en-US" sz="2000" b="1" dirty="0"/>
              <a:t>Primary Goal: </a:t>
            </a:r>
            <a:r>
              <a:rPr lang="en-US" sz="2000" dirty="0"/>
              <a:t>Create advising training modules in Canvas and provide additional advising resources on the advising website by May 2025</a:t>
            </a:r>
          </a:p>
          <a:p>
            <a:endParaRPr lang="en-US" sz="2000" dirty="0"/>
          </a:p>
          <a:p>
            <a:r>
              <a:rPr lang="en-US" sz="2000" b="1" dirty="0"/>
              <a:t>Next Steps: </a:t>
            </a:r>
            <a:r>
              <a:rPr lang="en-US" sz="2000" dirty="0"/>
              <a:t>Focus group/s with successful faculty advisors on campus to explore the most critical advising resource and training needs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Advising Resources</a:t>
            </a:r>
          </a:p>
        </p:txBody>
      </p:sp>
    </p:spTree>
    <p:extLst>
      <p:ext uri="{BB962C8B-B14F-4D97-AF65-F5344CB8AC3E}">
        <p14:creationId xmlns:p14="http://schemas.microsoft.com/office/powerpoint/2010/main" val="27632011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502A1F37-2CA3-EB87-983E-23B1BB97F0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3950" y="1751888"/>
            <a:ext cx="8720050" cy="3892454"/>
          </a:xfrm>
        </p:spPr>
        <p:txBody>
          <a:bodyPr>
            <a:noAutofit/>
          </a:bodyPr>
          <a:lstStyle/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1800" dirty="0"/>
              <a:t>Academic Advising Syllabus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1800" dirty="0"/>
              <a:t>Vision  &amp; Mission Statement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1800" dirty="0"/>
              <a:t>Definition of Academic Advising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1800" dirty="0"/>
              <a:t>Student Learning Outcomes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1800" dirty="0"/>
              <a:t>Advisor &amp; Advisee Responsibilities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1800" dirty="0"/>
              <a:t>How to Prepare for Advising Session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1800" dirty="0"/>
              <a:t>Semester Reminders  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1800" dirty="0"/>
              <a:t>A 4-Year Timeline of Activities and Strategies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1800" dirty="0"/>
              <a:t>Reflection Questions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1800" dirty="0"/>
              <a:t>Key Resources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1800" dirty="0"/>
              <a:t>Disability Policy, Title IX, Accessibility and Privacy Statements, </a:t>
            </a:r>
          </a:p>
          <a:p>
            <a:pPr marL="0" marR="0" lvl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457200" algn="l"/>
              </a:tabLst>
            </a:pPr>
            <a:r>
              <a:rPr lang="en-US" sz="1800" dirty="0"/>
              <a:t>      Technical Assistance, Code of Conduct, Academic Integrity Statement </a:t>
            </a: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endParaRPr lang="en-US" sz="2000" dirty="0"/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E8B6B3B9-6C5E-6C95-0D25-43ED1574EB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Advising Syllabus</a:t>
            </a:r>
          </a:p>
        </p:txBody>
      </p:sp>
    </p:spTree>
    <p:extLst>
      <p:ext uri="{BB962C8B-B14F-4D97-AF65-F5344CB8AC3E}">
        <p14:creationId xmlns:p14="http://schemas.microsoft.com/office/powerpoint/2010/main" val="42687242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24EF2627-DC93-FF34-4E9D-B4FF3E334F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3297" y="1684309"/>
            <a:ext cx="7882856" cy="4000409"/>
          </a:xfrm>
        </p:spPr>
        <p:txBody>
          <a:bodyPr>
            <a:normAutofit/>
          </a:bodyPr>
          <a:lstStyle/>
          <a:p>
            <a:r>
              <a:rPr lang="en-US" sz="1800" b="1" dirty="0"/>
              <a:t>Planning Team: </a:t>
            </a:r>
            <a:r>
              <a:rPr lang="en-US" sz="1800" dirty="0"/>
              <a:t>LTC Stephanie Fye, Alex Henry M.A., Dr. Karin Roof, Ms. Tay Thompson, Dr. Timothy Wood</a:t>
            </a:r>
          </a:p>
          <a:p>
            <a:r>
              <a:rPr lang="en-US" sz="1800" b="1" dirty="0"/>
              <a:t>Date:</a:t>
            </a:r>
            <a:r>
              <a:rPr lang="en-US" sz="1800" dirty="0"/>
              <a:t> Friday, February 28</a:t>
            </a:r>
            <a:r>
              <a:rPr lang="en-US" sz="1800"/>
              <a:t>, 2025</a:t>
            </a:r>
            <a:endParaRPr lang="en-US" sz="1800" dirty="0"/>
          </a:p>
          <a:p>
            <a:r>
              <a:rPr lang="en-US" sz="1800" b="1" dirty="0"/>
              <a:t>Time:</a:t>
            </a:r>
            <a:r>
              <a:rPr lang="en-US" sz="1800" dirty="0"/>
              <a:t> 11:30am – 4:00pm </a:t>
            </a:r>
            <a:r>
              <a:rPr lang="en-US" sz="1200" dirty="0"/>
              <a:t>(tentative) </a:t>
            </a:r>
          </a:p>
          <a:p>
            <a:r>
              <a:rPr lang="en-US" sz="1800" b="1" dirty="0"/>
              <a:t>Agenda:</a:t>
            </a:r>
            <a:r>
              <a:rPr lang="en-US" sz="1800" dirty="0"/>
              <a:t> </a:t>
            </a:r>
            <a:r>
              <a:rPr lang="en-US" sz="1200" dirty="0"/>
              <a:t>(tentative)</a:t>
            </a:r>
            <a:endParaRPr lang="en-US" sz="1800" dirty="0"/>
          </a:p>
          <a:p>
            <a:pPr lvl="1"/>
            <a:r>
              <a:rPr lang="en-US" sz="1100" dirty="0"/>
              <a:t>1130: arrival &amp; check in</a:t>
            </a:r>
          </a:p>
          <a:p>
            <a:pPr lvl="1"/>
            <a:r>
              <a:rPr lang="en-US" sz="1100" dirty="0"/>
              <a:t>1200: lunch &amp; keynote speaker</a:t>
            </a:r>
          </a:p>
          <a:p>
            <a:pPr lvl="1"/>
            <a:r>
              <a:rPr lang="en-US" sz="1100" dirty="0"/>
              <a:t>1300: student panel, break out presentations/workshops</a:t>
            </a:r>
          </a:p>
          <a:p>
            <a:pPr lvl="1"/>
            <a:r>
              <a:rPr lang="en-US" sz="1100" dirty="0"/>
              <a:t>1600: conclusion of Summit &amp; optional social networking hour</a:t>
            </a:r>
          </a:p>
          <a:p>
            <a:endParaRPr lang="en-US" i="1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20C32A1F-E4C2-4142-7EBD-67E3903819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Advising Summit</a:t>
            </a:r>
          </a:p>
        </p:txBody>
      </p:sp>
      <p:pic>
        <p:nvPicPr>
          <p:cNvPr id="1026" name="Picture 2" descr="Global Community for Academic Advising ...">
            <a:extLst>
              <a:ext uri="{FF2B5EF4-FFF2-40B4-BE49-F238E27FC236}">
                <a16:creationId xmlns:a16="http://schemas.microsoft.com/office/drawing/2014/main" id="{3058C72D-E4A5-1D17-5D3A-2D8A44248B0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3297" y="4516568"/>
            <a:ext cx="1141574" cy="11415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BA9C7F03-C2F1-0628-BDAD-D5FDA2246423}"/>
              </a:ext>
            </a:extLst>
          </p:cNvPr>
          <p:cNvSpPr txBox="1"/>
          <p:nvPr/>
        </p:nvSpPr>
        <p:spPr>
          <a:xfrm>
            <a:off x="1556684" y="4516568"/>
            <a:ext cx="7142935" cy="12157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Citadel Advising Team attending NACADA Annual Conference</a:t>
            </a:r>
            <a:endParaRPr lang="en-US" sz="1100" b="1" dirty="0"/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100" dirty="0"/>
              <a:t>October 27-30, 2024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100" dirty="0"/>
              <a:t>LCDR Kevin Adcock (TAC), Steph Eldridge, M.A.T. (School of Education), LTC Stephanie Fye (Student Affairs), Abby Giordano (Engineering), Dr. Sarah Imam (School of Science &amp; Math), Liz Quarles (Engineering)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100" dirty="0"/>
              <a:t>Present key takeaways at Advising Summit</a:t>
            </a:r>
          </a:p>
        </p:txBody>
      </p:sp>
    </p:spTree>
    <p:extLst>
      <p:ext uri="{BB962C8B-B14F-4D97-AF65-F5344CB8AC3E}">
        <p14:creationId xmlns:p14="http://schemas.microsoft.com/office/powerpoint/2010/main" val="38709890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4">
            <a:extLst>
              <a:ext uri="{FF2B5EF4-FFF2-40B4-BE49-F238E27FC236}">
                <a16:creationId xmlns:a16="http://schemas.microsoft.com/office/drawing/2014/main" id="{59A176C4-2E14-A683-4CE1-B264A02F0B8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26595" y="4388782"/>
            <a:ext cx="8061927" cy="1116280"/>
          </a:xfrm>
        </p:spPr>
        <p:txBody>
          <a:bodyPr>
            <a:normAutofit fontScale="92500"/>
          </a:bodyPr>
          <a:lstStyle/>
          <a:p>
            <a:r>
              <a:rPr lang="en-US" dirty="0"/>
              <a:t>We welcome your questions &amp; feedback!</a:t>
            </a:r>
          </a:p>
          <a:p>
            <a:endParaRPr lang="en-US" dirty="0"/>
          </a:p>
          <a:p>
            <a:r>
              <a:rPr lang="en-US" dirty="0">
                <a:hlinkClick r:id="rId2"/>
              </a:rPr>
              <a:t>https://www.citadel.edu/assessment/advising-tomorrows-principled-leaders/</a:t>
            </a:r>
            <a:r>
              <a:rPr lang="en-US" dirty="0"/>
              <a:t> </a:t>
            </a: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079CD8D1-6AB2-FBB1-C315-E39AAB23E8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Open Discussion</a:t>
            </a:r>
          </a:p>
        </p:txBody>
      </p:sp>
    </p:spTree>
    <p:extLst>
      <p:ext uri="{BB962C8B-B14F-4D97-AF65-F5344CB8AC3E}">
        <p14:creationId xmlns:p14="http://schemas.microsoft.com/office/powerpoint/2010/main" val="18399285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The Citadel">
  <a:themeElements>
    <a:clrScheme name="The Citadel">
      <a:dk1>
        <a:srgbClr val="1F3A60"/>
      </a:dk1>
      <a:lt1>
        <a:srgbClr val="FFFFFF"/>
      </a:lt1>
      <a:dk2>
        <a:srgbClr val="1F3A60"/>
      </a:dk2>
      <a:lt2>
        <a:srgbClr val="FFFFFF"/>
      </a:lt2>
      <a:accent1>
        <a:srgbClr val="3975B7"/>
      </a:accent1>
      <a:accent2>
        <a:srgbClr val="CDA31F"/>
      </a:accent2>
      <a:accent3>
        <a:srgbClr val="58603C"/>
      </a:accent3>
      <a:accent4>
        <a:srgbClr val="E48725"/>
      </a:accent4>
      <a:accent5>
        <a:srgbClr val="934E22"/>
      </a:accent5>
      <a:accent6>
        <a:srgbClr val="C22126"/>
      </a:accent6>
      <a:hlink>
        <a:srgbClr val="3975B7"/>
      </a:hlink>
      <a:folHlink>
        <a:srgbClr val="CDA31F"/>
      </a:folHlink>
    </a:clrScheme>
    <a:fontScheme name="The Citadel">
      <a:majorFont>
        <a:latin typeface="Garamond"/>
        <a:ea typeface=""/>
        <a:cs typeface=""/>
      </a:majorFont>
      <a:minorFont>
        <a:latin typeface="Ope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he Citadel_Traditional_16_9" id="{B9FC0E88-BCBE-420A-AA10-518A3492A517}" vid="{E13BACBB-D320-4ACA-BBAB-17D6FAFEBE68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ARC Meeting 4.13.2024</Template>
  <TotalTime>5985</TotalTime>
  <Words>762</Words>
  <Application>Microsoft Office PowerPoint</Application>
  <PresentationFormat>On-screen Show (4:3)</PresentationFormat>
  <Paragraphs>85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7" baseType="lpstr">
      <vt:lpstr>Aptos</vt:lpstr>
      <vt:lpstr>Symbol</vt:lpstr>
      <vt:lpstr>Garamond</vt:lpstr>
      <vt:lpstr>Arial</vt:lpstr>
      <vt:lpstr>Calibri</vt:lpstr>
      <vt:lpstr>Open Sans</vt:lpstr>
      <vt:lpstr>The Citadel</vt:lpstr>
      <vt:lpstr>Advising &amp; Retention Council (ARC) Meeting</vt:lpstr>
      <vt:lpstr>Agenda</vt:lpstr>
      <vt:lpstr>ARC Purpose &amp; Goals</vt:lpstr>
      <vt:lpstr>ARC Administrative Structure</vt:lpstr>
      <vt:lpstr>Advising Assessment</vt:lpstr>
      <vt:lpstr>Advising Resources</vt:lpstr>
      <vt:lpstr>Advising Syllabus</vt:lpstr>
      <vt:lpstr>Advising Summit</vt:lpstr>
      <vt:lpstr>Open Discussion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Stephanie A Fye</dc:creator>
  <cp:lastModifiedBy>Stephanie A Fye</cp:lastModifiedBy>
  <cp:revision>38</cp:revision>
  <cp:lastPrinted>2024-09-24T12:25:42Z</cp:lastPrinted>
  <dcterms:created xsi:type="dcterms:W3CDTF">2024-09-04T12:49:53Z</dcterms:created>
  <dcterms:modified xsi:type="dcterms:W3CDTF">2024-10-08T17:32:54Z</dcterms:modified>
</cp:coreProperties>
</file>